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787" r:id="rId3"/>
    <p:sldId id="751" r:id="rId4"/>
    <p:sldId id="742" r:id="rId5"/>
    <p:sldId id="258" r:id="rId6"/>
    <p:sldId id="810" r:id="rId7"/>
    <p:sldId id="813" r:id="rId8"/>
    <p:sldId id="814" r:id="rId9"/>
    <p:sldId id="815" r:id="rId10"/>
    <p:sldId id="763" r:id="rId11"/>
    <p:sldId id="811" r:id="rId12"/>
    <p:sldId id="333" r:id="rId13"/>
    <p:sldId id="765" r:id="rId14"/>
    <p:sldId id="609" r:id="rId15"/>
    <p:sldId id="624" r:id="rId16"/>
    <p:sldId id="275" r:id="rId17"/>
    <p:sldId id="623" r:id="rId18"/>
    <p:sldId id="660" r:id="rId19"/>
    <p:sldId id="783" r:id="rId20"/>
    <p:sldId id="782" r:id="rId21"/>
    <p:sldId id="781" r:id="rId22"/>
    <p:sldId id="791" r:id="rId23"/>
    <p:sldId id="792" r:id="rId24"/>
    <p:sldId id="793" r:id="rId25"/>
    <p:sldId id="794" r:id="rId26"/>
    <p:sldId id="795" r:id="rId27"/>
    <p:sldId id="796" r:id="rId28"/>
    <p:sldId id="785" r:id="rId29"/>
    <p:sldId id="789" r:id="rId30"/>
    <p:sldId id="797" r:id="rId31"/>
    <p:sldId id="798" r:id="rId32"/>
    <p:sldId id="799" r:id="rId33"/>
    <p:sldId id="800" r:id="rId34"/>
    <p:sldId id="801" r:id="rId35"/>
    <p:sldId id="802" r:id="rId36"/>
    <p:sldId id="803" r:id="rId37"/>
    <p:sldId id="804" r:id="rId38"/>
    <p:sldId id="805" r:id="rId39"/>
    <p:sldId id="806" r:id="rId40"/>
    <p:sldId id="807" r:id="rId41"/>
    <p:sldId id="808" r:id="rId42"/>
    <p:sldId id="788" r:id="rId43"/>
    <p:sldId id="669" r:id="rId44"/>
    <p:sldId id="689" r:id="rId45"/>
    <p:sldId id="809" r:id="rId46"/>
    <p:sldId id="77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sim Fleega" initials="BF" lastIdx="1" clrIdx="0">
    <p:extLst>
      <p:ext uri="{19B8F6BF-5375-455C-9EA6-DF929625EA0E}">
        <p15:presenceInfo xmlns:p15="http://schemas.microsoft.com/office/powerpoint/2012/main" userId="e8ebb532168ebf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505" autoAdjust="0"/>
    <p:restoredTop sz="94660"/>
  </p:normalViewPr>
  <p:slideViewPr>
    <p:cSldViewPr snapToGrid="0">
      <p:cViewPr varScale="1">
        <p:scale>
          <a:sx n="108" d="100"/>
          <a:sy n="108" d="100"/>
        </p:scale>
        <p:origin x="4860" y="102"/>
      </p:cViewPr>
      <p:guideLst/>
    </p:cSldViewPr>
  </p:slideViewPr>
  <p:notesTextViewPr>
    <p:cViewPr>
      <p:scale>
        <a:sx n="1" d="1"/>
        <a:sy n="1" d="1"/>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02C88-EA86-458C-BCBD-4D1F13880430}"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120AA-C4EB-455A-AA9F-70780C4392A2}" type="slidenum">
              <a:rPr lang="en-US" smtClean="0"/>
              <a:t>‹#›</a:t>
            </a:fld>
            <a:endParaRPr lang="en-US"/>
          </a:p>
        </p:txBody>
      </p:sp>
    </p:spTree>
    <p:extLst>
      <p:ext uri="{BB962C8B-B14F-4D97-AF65-F5344CB8AC3E}">
        <p14:creationId xmlns:p14="http://schemas.microsoft.com/office/powerpoint/2010/main" val="150379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D792-2D27-4DFD-A45C-9C5593EDC957}" type="slidenum">
              <a:rPr lang="en-US" smtClean="0"/>
              <a:t>19</a:t>
            </a:fld>
            <a:endParaRPr lang="en-US"/>
          </a:p>
        </p:txBody>
      </p:sp>
    </p:spTree>
    <p:extLst>
      <p:ext uri="{BB962C8B-B14F-4D97-AF65-F5344CB8AC3E}">
        <p14:creationId xmlns:p14="http://schemas.microsoft.com/office/powerpoint/2010/main" val="30112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DE97-7D88-FD97-9419-8F356BD2B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35B49-B95B-92AB-1DCA-E7FBE1B8C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E2FD8C-00EB-B02B-E2C1-F30809193784}"/>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5" name="Footer Placeholder 4">
            <a:extLst>
              <a:ext uri="{FF2B5EF4-FFF2-40B4-BE49-F238E27FC236}">
                <a16:creationId xmlns:a16="http://schemas.microsoft.com/office/drawing/2014/main" id="{95F501C6-3F8E-180F-D9AF-4B3CE40D3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7696-105B-57E2-27EE-CFACB7203E0C}"/>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3132190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0647-6650-F41E-4800-0972835D61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D1EFC6-593C-504A-5AA3-35DE47DD7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DDBA4-7DBC-3F71-9009-24F44B286B46}"/>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5" name="Footer Placeholder 4">
            <a:extLst>
              <a:ext uri="{FF2B5EF4-FFF2-40B4-BE49-F238E27FC236}">
                <a16:creationId xmlns:a16="http://schemas.microsoft.com/office/drawing/2014/main" id="{13BE898D-F774-2C3B-3F37-C525D5EC4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702F9-D8FF-6FCA-2995-37A582AB1187}"/>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417501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C1CD6D-F724-15B1-486B-1BC2B3111B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11982C-B6C7-7319-EA23-1F1E6A0838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141BA-85A9-0C4D-8B7F-FDD4E31E557A}"/>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5" name="Footer Placeholder 4">
            <a:extLst>
              <a:ext uri="{FF2B5EF4-FFF2-40B4-BE49-F238E27FC236}">
                <a16:creationId xmlns:a16="http://schemas.microsoft.com/office/drawing/2014/main" id="{6CAD4D36-06C4-F5EA-C16F-2B15517E3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AE3F-72B8-9537-AC76-FF6AB1AE9486}"/>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228646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09600" y="381000"/>
            <a:ext cx="10972800" cy="1371600"/>
          </a:xfrm>
        </p:spPr>
        <p:txBody>
          <a:bodyPr/>
          <a:lstStyle/>
          <a:p>
            <a:r>
              <a:rPr lang="de-DE"/>
              <a:t>Titelmasterformat durch Klicken bearbeiten</a:t>
            </a:r>
            <a:endParaRPr lang="en-US"/>
          </a:p>
        </p:txBody>
      </p:sp>
      <p:sp>
        <p:nvSpPr>
          <p:cNvPr id="3" name="Inhaltsplatzhalter 2"/>
          <p:cNvSpPr>
            <a:spLocks noGrp="1"/>
          </p:cNvSpPr>
          <p:nvPr>
            <p:ph sz="quarter" idx="1"/>
          </p:nvPr>
        </p:nvSpPr>
        <p:spPr>
          <a:xfrm>
            <a:off x="609600" y="1981200"/>
            <a:ext cx="5384800" cy="19812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6197600" y="1981200"/>
            <a:ext cx="5384800" cy="19812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609600" y="4114800"/>
            <a:ext cx="5384800" cy="19812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Inhaltsplatzhalter 5"/>
          <p:cNvSpPr>
            <a:spLocks noGrp="1"/>
          </p:cNvSpPr>
          <p:nvPr>
            <p:ph sz="quarter" idx="4"/>
          </p:nvPr>
        </p:nvSpPr>
        <p:spPr>
          <a:xfrm>
            <a:off x="6197600" y="4114800"/>
            <a:ext cx="5384800" cy="19812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8" name="Fußzeilenplatzhalter 7"/>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9" name="Foliennummernplatzhalter 8"/>
          <p:cNvSpPr>
            <a:spLocks noGrp="1"/>
          </p:cNvSpPr>
          <p:nvPr>
            <p:ph type="sldNum" sz="quarter" idx="12"/>
          </p:nvPr>
        </p:nvSpPr>
        <p:spPr>
          <a:xfrm>
            <a:off x="8737600" y="6245225"/>
            <a:ext cx="2844800" cy="476250"/>
          </a:xfrm>
        </p:spPr>
        <p:txBody>
          <a:bodyPr/>
          <a:lstStyle>
            <a:lvl1pPr>
              <a:defRPr/>
            </a:lvl1pPr>
          </a:lstStyle>
          <a:p>
            <a:pPr>
              <a:defRPr/>
            </a:pPr>
            <a:fld id="{C2A076D8-77B3-4EC4-8391-11ADF46B5C6E}" type="slidenum">
              <a:rPr lang="en-US"/>
              <a:pPr>
                <a:defRPr/>
              </a:pPr>
              <a:t>‹#›</a:t>
            </a:fld>
            <a:endParaRPr lang="en-US"/>
          </a:p>
        </p:txBody>
      </p:sp>
    </p:spTree>
    <p:extLst>
      <p:ext uri="{BB962C8B-B14F-4D97-AF65-F5344CB8AC3E}">
        <p14:creationId xmlns:p14="http://schemas.microsoft.com/office/powerpoint/2010/main" val="265590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9CFE-FC21-084B-95F4-449D59219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3CEC0-15B7-B917-972E-0E7A97BEBC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C6CA5-412F-9B61-2675-234461655674}"/>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5" name="Footer Placeholder 4">
            <a:extLst>
              <a:ext uri="{FF2B5EF4-FFF2-40B4-BE49-F238E27FC236}">
                <a16:creationId xmlns:a16="http://schemas.microsoft.com/office/drawing/2014/main" id="{41EA4348-935B-CC6C-2C45-23E64FEB6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E2A89-A277-6C09-9DEB-391F834D390C}"/>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163147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7182-FD4D-D2C1-EF81-F210A2D1D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96B09A-0C3A-8A89-F8E9-40E50B788C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1009EF-A1E9-8749-3EDD-B8D8AE6AFAC3}"/>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5" name="Footer Placeholder 4">
            <a:extLst>
              <a:ext uri="{FF2B5EF4-FFF2-40B4-BE49-F238E27FC236}">
                <a16:creationId xmlns:a16="http://schemas.microsoft.com/office/drawing/2014/main" id="{8F2990EE-A2A9-8E9A-4A75-40708903D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ED56A-2CC9-8F1F-0AB3-047CD11F471B}"/>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3454932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D93E-4394-A182-1CBE-6B49957F0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D3F37-AA3C-1CFB-C0D5-FD7C66783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592C4A-FC12-1F84-5A9A-C563992C43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4EE78-D842-20C9-A58C-6615C69D2E31}"/>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6" name="Footer Placeholder 5">
            <a:extLst>
              <a:ext uri="{FF2B5EF4-FFF2-40B4-BE49-F238E27FC236}">
                <a16:creationId xmlns:a16="http://schemas.microsoft.com/office/drawing/2014/main" id="{82B381BC-70B8-E31E-57BF-878EB034E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09710-F03A-1064-3BEF-6722CFF13DA5}"/>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189438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ADE2-CC6E-6871-2BED-C0920E7B7B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6BDE73-D053-CF55-899A-8603EA1A7D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3E9F0D-1FE3-F28B-FEC7-03AB772301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A6F10F-9E90-3B17-44BB-DBB1D4FCC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7A217-51FD-874B-6512-E150DB41E3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3DF49-FC8B-2326-592C-FDF0933B9FE1}"/>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8" name="Footer Placeholder 7">
            <a:extLst>
              <a:ext uri="{FF2B5EF4-FFF2-40B4-BE49-F238E27FC236}">
                <a16:creationId xmlns:a16="http://schemas.microsoft.com/office/drawing/2014/main" id="{FB8051C6-DE68-EDDB-DF07-6EBD3FDA75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A4D1EF-1891-8F26-E404-DB8A52044787}"/>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88997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8FC2-8E66-88D4-2A49-EF0774AEA9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47D085-5EA1-65B0-F125-5797FEA56A0A}"/>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4" name="Footer Placeholder 3">
            <a:extLst>
              <a:ext uri="{FF2B5EF4-FFF2-40B4-BE49-F238E27FC236}">
                <a16:creationId xmlns:a16="http://schemas.microsoft.com/office/drawing/2014/main" id="{FF56071F-67B4-0A75-45B7-3E5A9960CD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BC6B65-229D-C9A7-DE53-F22E08B33ABF}"/>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211937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08D507-364B-C6F4-C57E-8B9A3435C982}"/>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3" name="Footer Placeholder 2">
            <a:extLst>
              <a:ext uri="{FF2B5EF4-FFF2-40B4-BE49-F238E27FC236}">
                <a16:creationId xmlns:a16="http://schemas.microsoft.com/office/drawing/2014/main" id="{0D34E39F-ABC5-FCB1-4DA1-4128EC1EB9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4129BC-0F2C-7D36-8B99-D3BBA5A5BA1D}"/>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202356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5B5B-FF15-43D9-215D-866D65F1E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CBDB5F-DFB5-11DD-8CA9-2CDC6A3D22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8CFD1E-FD2F-68FE-2DEB-2F1C9C266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B70F5-4B0D-BA0E-BFAC-B5725230D2BC}"/>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6" name="Footer Placeholder 5">
            <a:extLst>
              <a:ext uri="{FF2B5EF4-FFF2-40B4-BE49-F238E27FC236}">
                <a16:creationId xmlns:a16="http://schemas.microsoft.com/office/drawing/2014/main" id="{44771134-E3C8-C21E-7E39-929C0229E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A076A-97B6-0E6D-C846-15E4811537AC}"/>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3084962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1A035-8A4E-68E5-993E-03F73A8A29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4566A7-9E73-BAD8-C9F9-A16D8BD0DC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4C694E-E121-7D34-28E1-98D4C893A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CD756-F85A-D11B-93CC-010F006A5C8F}"/>
              </a:ext>
            </a:extLst>
          </p:cNvPr>
          <p:cNvSpPr>
            <a:spLocks noGrp="1"/>
          </p:cNvSpPr>
          <p:nvPr>
            <p:ph type="dt" sz="half" idx="10"/>
          </p:nvPr>
        </p:nvSpPr>
        <p:spPr/>
        <p:txBody>
          <a:bodyPr/>
          <a:lstStyle/>
          <a:p>
            <a:fld id="{DF6511E1-A17F-44EE-B20B-983E34767D38}" type="datetimeFigureOut">
              <a:rPr lang="en-US" smtClean="0"/>
              <a:t>12/22/2023</a:t>
            </a:fld>
            <a:endParaRPr lang="en-US"/>
          </a:p>
        </p:txBody>
      </p:sp>
      <p:sp>
        <p:nvSpPr>
          <p:cNvPr id="6" name="Footer Placeholder 5">
            <a:extLst>
              <a:ext uri="{FF2B5EF4-FFF2-40B4-BE49-F238E27FC236}">
                <a16:creationId xmlns:a16="http://schemas.microsoft.com/office/drawing/2014/main" id="{213AFC1A-714E-F7FC-6C45-47A4E1316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7D3A8-DC7F-7D03-14F5-4B9BF0CB507A}"/>
              </a:ext>
            </a:extLst>
          </p:cNvPr>
          <p:cNvSpPr>
            <a:spLocks noGrp="1"/>
          </p:cNvSpPr>
          <p:nvPr>
            <p:ph type="sldNum" sz="quarter" idx="12"/>
          </p:nvPr>
        </p:nvSpPr>
        <p:spPr/>
        <p:txBody>
          <a:bodyPr/>
          <a:lstStyle/>
          <a:p>
            <a:fld id="{253A7848-F490-4BA6-B679-5D0F33BA9522}" type="slidenum">
              <a:rPr lang="en-US" smtClean="0"/>
              <a:t>‹#›</a:t>
            </a:fld>
            <a:endParaRPr lang="en-US"/>
          </a:p>
        </p:txBody>
      </p:sp>
    </p:spTree>
    <p:extLst>
      <p:ext uri="{BB962C8B-B14F-4D97-AF65-F5344CB8AC3E}">
        <p14:creationId xmlns:p14="http://schemas.microsoft.com/office/powerpoint/2010/main" val="347463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05DF1-93B4-B6A1-D1A0-314F780BEA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E6E7A6-BFE0-E909-41BF-6894B4D86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32203-3210-F469-B195-166881BF9C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511E1-A17F-44EE-B20B-983E34767D38}" type="datetimeFigureOut">
              <a:rPr lang="en-US" smtClean="0"/>
              <a:t>12/22/2023</a:t>
            </a:fld>
            <a:endParaRPr lang="en-US"/>
          </a:p>
        </p:txBody>
      </p:sp>
      <p:sp>
        <p:nvSpPr>
          <p:cNvPr id="5" name="Footer Placeholder 4">
            <a:extLst>
              <a:ext uri="{FF2B5EF4-FFF2-40B4-BE49-F238E27FC236}">
                <a16:creationId xmlns:a16="http://schemas.microsoft.com/office/drawing/2014/main" id="{590807B4-7E54-69E1-CD91-A04592356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BE3170-7D02-FDB1-9EE6-5660177C59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A7848-F490-4BA6-B679-5D0F33BA9522}" type="slidenum">
              <a:rPr lang="en-US" smtClean="0"/>
              <a:t>‹#›</a:t>
            </a:fld>
            <a:endParaRPr lang="en-US"/>
          </a:p>
        </p:txBody>
      </p:sp>
    </p:spTree>
    <p:extLst>
      <p:ext uri="{BB962C8B-B14F-4D97-AF65-F5344CB8AC3E}">
        <p14:creationId xmlns:p14="http://schemas.microsoft.com/office/powerpoint/2010/main" val="1727640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slideLayout" Target="../slideLayouts/slideLayout5.xml"/><Relationship Id="rId4" Type="http://schemas.openxmlformats.org/officeDocument/2006/relationships/video" Target="../media/media4.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1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png"/><Relationship Id="rId5" Type="http://schemas.openxmlformats.org/officeDocument/2006/relationships/slideLayout" Target="../slideLayouts/slideLayout5.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link.springer.com/journal/337" TargetMode="External"/><Relationship Id="rId2" Type="http://schemas.openxmlformats.org/officeDocument/2006/relationships/hyperlink" Target="https://link.springer.com/article/10.1007/s003370050112"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6.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png"/><Relationship Id="rId5" Type="http://schemas.microsoft.com/office/2007/relationships/media" Target="../media/media3.mp4"/><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hyperlink" Target="https://link.springer.com/journal/337" TargetMode="External"/><Relationship Id="rId2" Type="http://schemas.openxmlformats.org/officeDocument/2006/relationships/hyperlink" Target="https://link.springer.com/article/10.1007/s00337005011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E3E2DA-CA3C-5AEF-CD4B-B6B2C922D419}"/>
              </a:ext>
            </a:extLst>
          </p:cNvPr>
          <p:cNvSpPr>
            <a:spLocks noGrp="1"/>
          </p:cNvSpPr>
          <p:nvPr>
            <p:ph type="ctrTitle"/>
          </p:nvPr>
        </p:nvSpPr>
        <p:spPr>
          <a:xfrm>
            <a:off x="1524000" y="2479792"/>
            <a:ext cx="9144000" cy="2387600"/>
          </a:xfrm>
        </p:spPr>
        <p:txBody>
          <a:bodyPr>
            <a:normAutofit fontScale="90000"/>
          </a:bodyPr>
          <a:lstStyle/>
          <a:p>
            <a:r>
              <a:rPr lang="en-US" sz="4900" b="1" dirty="0">
                <a:solidFill>
                  <a:srgbClr val="00B0F0"/>
                </a:solidFill>
              </a:rPr>
              <a:t>SEVEN POSTOPERATIVE REHABILITATION PROTOCOLS BASED ON PATHOLOGY AFTER ARTHROSCOPIC ROTATOR CUFF SURGERY</a:t>
            </a:r>
            <a:br>
              <a:rPr lang="en-US" sz="4000" b="1" dirty="0">
                <a:solidFill>
                  <a:srgbClr val="00B0F0"/>
                </a:solidFill>
              </a:rPr>
            </a:br>
            <a:br>
              <a:rPr lang="en-US" sz="4000" b="1" dirty="0">
                <a:solidFill>
                  <a:srgbClr val="00B0F0"/>
                </a:solidFill>
              </a:rPr>
            </a:br>
            <a:r>
              <a:rPr lang="en-US" sz="4000" b="1" dirty="0">
                <a:solidFill>
                  <a:srgbClr val="00B0F0"/>
                </a:solidFill>
              </a:rPr>
              <a:t>40 years of rehabilitation experience </a:t>
            </a:r>
          </a:p>
        </p:txBody>
      </p:sp>
      <p:sp>
        <p:nvSpPr>
          <p:cNvPr id="5" name="Subtitle 4">
            <a:extLst>
              <a:ext uri="{FF2B5EF4-FFF2-40B4-BE49-F238E27FC236}">
                <a16:creationId xmlns:a16="http://schemas.microsoft.com/office/drawing/2014/main" id="{ECD51D84-F7F6-3DD8-A9B3-F7661140A662}"/>
              </a:ext>
            </a:extLst>
          </p:cNvPr>
          <p:cNvSpPr>
            <a:spLocks noGrp="1"/>
          </p:cNvSpPr>
          <p:nvPr>
            <p:ph type="subTitle" idx="1"/>
          </p:nvPr>
        </p:nvSpPr>
        <p:spPr>
          <a:xfrm>
            <a:off x="1524000" y="5437633"/>
            <a:ext cx="9144000" cy="1655762"/>
          </a:xfrm>
        </p:spPr>
        <p:txBody>
          <a:bodyPr/>
          <a:lstStyle/>
          <a:p>
            <a:r>
              <a:rPr lang="en-US" b="1" dirty="0"/>
              <a:t>Ahmed </a:t>
            </a:r>
            <a:r>
              <a:rPr lang="en-US" b="1" dirty="0" err="1"/>
              <a:t>Hosam</a:t>
            </a:r>
            <a:r>
              <a:rPr lang="en-US" b="1" dirty="0"/>
              <a:t> </a:t>
            </a:r>
            <a:r>
              <a:rPr lang="en-US" b="1" dirty="0" err="1"/>
              <a:t>Thoraya</a:t>
            </a:r>
            <a:r>
              <a:rPr lang="en-US" b="1" dirty="0"/>
              <a:t> MD/ Basim Fleega MD</a:t>
            </a:r>
          </a:p>
        </p:txBody>
      </p:sp>
      <p:pic>
        <p:nvPicPr>
          <p:cNvPr id="2" name="Picture 1">
            <a:extLst>
              <a:ext uri="{FF2B5EF4-FFF2-40B4-BE49-F238E27FC236}">
                <a16:creationId xmlns:a16="http://schemas.microsoft.com/office/drawing/2014/main" id="{BBCD82BB-2FB9-4160-BBD8-C00A84668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104" y="4375864"/>
            <a:ext cx="2123538" cy="2123538"/>
          </a:xfrm>
          <a:prstGeom prst="rect">
            <a:avLst/>
          </a:prstGeom>
        </p:spPr>
      </p:pic>
    </p:spTree>
    <p:extLst>
      <p:ext uri="{BB962C8B-B14F-4D97-AF65-F5344CB8AC3E}">
        <p14:creationId xmlns:p14="http://schemas.microsoft.com/office/powerpoint/2010/main" val="261558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270A-E228-D52B-F1F1-81AD9CBEEE4F}"/>
              </a:ext>
            </a:extLst>
          </p:cNvPr>
          <p:cNvSpPr>
            <a:spLocks noGrp="1"/>
          </p:cNvSpPr>
          <p:nvPr>
            <p:ph type="title"/>
          </p:nvPr>
        </p:nvSpPr>
        <p:spPr/>
        <p:txBody>
          <a:bodyPr/>
          <a:lstStyle/>
          <a:p>
            <a:r>
              <a:rPr lang="en-US" b="1" dirty="0">
                <a:solidFill>
                  <a:srgbClr val="00B0F0"/>
                </a:solidFill>
                <a:effectLst>
                  <a:outerShdw blurRad="38100" dist="38100" dir="2700000" algn="tl">
                    <a:srgbClr val="000000">
                      <a:alpha val="43137"/>
                    </a:srgbClr>
                  </a:outerShdw>
                </a:effectLst>
              </a:rPr>
              <a:t>MASSIVE WITHOUT BICEPS</a:t>
            </a:r>
          </a:p>
        </p:txBody>
      </p:sp>
      <p:sp>
        <p:nvSpPr>
          <p:cNvPr id="3" name="Text Placeholder 2">
            <a:extLst>
              <a:ext uri="{FF2B5EF4-FFF2-40B4-BE49-F238E27FC236}">
                <a16:creationId xmlns:a16="http://schemas.microsoft.com/office/drawing/2014/main" id="{1F77B3FB-AAE4-B936-6EB4-E1AB46429022}"/>
              </a:ext>
            </a:extLst>
          </p:cNvPr>
          <p:cNvSpPr>
            <a:spLocks noGrp="1"/>
          </p:cNvSpPr>
          <p:nvPr>
            <p:ph type="body" idx="1"/>
          </p:nvPr>
        </p:nvSpPr>
        <p:spPr/>
        <p:txBody>
          <a:bodyPr/>
          <a:lstStyle/>
          <a:p>
            <a:r>
              <a:rPr lang="en-US" dirty="0"/>
              <a:t>BEFORE REPAIR</a:t>
            </a:r>
          </a:p>
        </p:txBody>
      </p:sp>
      <p:pic>
        <p:nvPicPr>
          <p:cNvPr id="7" name="WhatsApp Video 2022-09-02 at 16.38.12 (1)">
            <a:hlinkClick r:id="" action="ppaction://media"/>
            <a:extLst>
              <a:ext uri="{FF2B5EF4-FFF2-40B4-BE49-F238E27FC236}">
                <a16:creationId xmlns:a16="http://schemas.microsoft.com/office/drawing/2014/main" id="{561B079D-ADCB-3D90-FE11-F0BB41A92C42}"/>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1981200" y="2673350"/>
            <a:ext cx="4040188" cy="2954338"/>
          </a:xfrm>
        </p:spPr>
      </p:pic>
      <p:sp>
        <p:nvSpPr>
          <p:cNvPr id="5" name="Text Placeholder 4">
            <a:extLst>
              <a:ext uri="{FF2B5EF4-FFF2-40B4-BE49-F238E27FC236}">
                <a16:creationId xmlns:a16="http://schemas.microsoft.com/office/drawing/2014/main" id="{037DD391-6C36-591C-DBD1-20D2BB9F20D7}"/>
              </a:ext>
            </a:extLst>
          </p:cNvPr>
          <p:cNvSpPr>
            <a:spLocks noGrp="1"/>
          </p:cNvSpPr>
          <p:nvPr>
            <p:ph type="body" sz="quarter" idx="3"/>
          </p:nvPr>
        </p:nvSpPr>
        <p:spPr/>
        <p:txBody>
          <a:bodyPr/>
          <a:lstStyle/>
          <a:p>
            <a:r>
              <a:rPr lang="en-US" dirty="0"/>
              <a:t>AFTER REPAIR</a:t>
            </a:r>
          </a:p>
        </p:txBody>
      </p:sp>
      <p:pic>
        <p:nvPicPr>
          <p:cNvPr id="8" name="WhatsApp Video 2022-09-02 at 16.38.12">
            <a:hlinkClick r:id="" action="ppaction://media"/>
            <a:extLst>
              <a:ext uri="{FF2B5EF4-FFF2-40B4-BE49-F238E27FC236}">
                <a16:creationId xmlns:a16="http://schemas.microsoft.com/office/drawing/2014/main" id="{0025C4EA-6930-B0EA-483D-2E9C7A736F6E}"/>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6169026" y="2673350"/>
            <a:ext cx="4041775" cy="2954338"/>
          </a:xfrm>
        </p:spPr>
      </p:pic>
    </p:spTree>
    <p:extLst>
      <p:ext uri="{BB962C8B-B14F-4D97-AF65-F5344CB8AC3E}">
        <p14:creationId xmlns:p14="http://schemas.microsoft.com/office/powerpoint/2010/main" val="85578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7FD3-0A46-AA29-21AE-5F1E68928D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BED0D9-9988-6D44-BA99-A4E52865CD80}"/>
              </a:ext>
            </a:extLst>
          </p:cNvPr>
          <p:cNvSpPr>
            <a:spLocks noGrp="1"/>
          </p:cNvSpPr>
          <p:nvPr>
            <p:ph idx="1"/>
          </p:nvPr>
        </p:nvSpPr>
        <p:spPr/>
        <p:txBody>
          <a:bodyPr/>
          <a:lstStyle/>
          <a:p>
            <a:r>
              <a:rPr lang="en-US" dirty="0"/>
              <a:t>Although there are many different types and degrees of rotator cuff tear no sophisticated protocol is presented in the literature as far as our knowledge. </a:t>
            </a:r>
          </a:p>
          <a:p>
            <a:endParaRPr lang="en-US" dirty="0"/>
          </a:p>
          <a:p>
            <a:r>
              <a:rPr lang="en-US" dirty="0"/>
              <a:t>In this study we present seven protocols developed by the second Author and based on the different types of the rotator cuff pathologies. The program is done with coordination of the patient, the physiotherapist, and the surgeon. </a:t>
            </a:r>
          </a:p>
          <a:p>
            <a:endParaRPr lang="en-US" dirty="0"/>
          </a:p>
        </p:txBody>
      </p:sp>
    </p:spTree>
    <p:extLst>
      <p:ext uri="{BB962C8B-B14F-4D97-AF65-F5344CB8AC3E}">
        <p14:creationId xmlns:p14="http://schemas.microsoft.com/office/powerpoint/2010/main" val="412686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1" y="609601"/>
            <a:ext cx="8450037" cy="4482193"/>
          </a:xfrm>
        </p:spPr>
      </p:pic>
      <p:sp>
        <p:nvSpPr>
          <p:cNvPr id="2" name="TextBox 1">
            <a:extLst>
              <a:ext uri="{FF2B5EF4-FFF2-40B4-BE49-F238E27FC236}">
                <a16:creationId xmlns:a16="http://schemas.microsoft.com/office/drawing/2014/main" id="{9DC5BE32-B336-60DA-1833-93ADFFC25A51}"/>
              </a:ext>
            </a:extLst>
          </p:cNvPr>
          <p:cNvSpPr txBox="1"/>
          <p:nvPr/>
        </p:nvSpPr>
        <p:spPr>
          <a:xfrm>
            <a:off x="7696201" y="1733403"/>
            <a:ext cx="2582637" cy="3970318"/>
          </a:xfrm>
          <a:prstGeom prst="rect">
            <a:avLst/>
          </a:prstGeom>
          <a:solidFill>
            <a:schemeClr val="bg1"/>
          </a:solidFill>
        </p:spPr>
        <p:txBody>
          <a:bodyPr wrap="square" rtlCol="0">
            <a:spAutoFit/>
          </a:bodyPr>
          <a:lstStyle/>
          <a:p>
            <a:endParaRPr lang="en-US" dirty="0"/>
          </a:p>
          <a:p>
            <a:endParaRPr lang="en-US" dirty="0"/>
          </a:p>
          <a:p>
            <a:r>
              <a:rPr lang="en-US" dirty="0"/>
              <a:t>Cole et al 2007,</a:t>
            </a:r>
          </a:p>
          <a:p>
            <a:r>
              <a:rPr lang="en-US" dirty="0"/>
              <a:t>Park et al 2006,      </a:t>
            </a:r>
          </a:p>
          <a:p>
            <a:r>
              <a:rPr lang="en-US" dirty="0" err="1"/>
              <a:t>Salata</a:t>
            </a:r>
            <a:r>
              <a:rPr lang="en-US" dirty="0"/>
              <a:t> et al 2013,       </a:t>
            </a:r>
          </a:p>
          <a:p>
            <a:r>
              <a:rPr lang="en-US" dirty="0"/>
              <a:t>Bunker et al 2011,    </a:t>
            </a:r>
          </a:p>
          <a:p>
            <a:r>
              <a:rPr lang="en-US" dirty="0"/>
              <a:t>Gerber et al,      </a:t>
            </a:r>
          </a:p>
          <a:p>
            <a:r>
              <a:rPr lang="en-US" dirty="0"/>
              <a:t>Bisson et al,        </a:t>
            </a:r>
          </a:p>
          <a:p>
            <a:r>
              <a:rPr lang="en-US" dirty="0"/>
              <a:t>Waltrip et al,       </a:t>
            </a:r>
          </a:p>
          <a:p>
            <a:r>
              <a:rPr lang="en-US" dirty="0"/>
              <a:t>Sano et al,      </a:t>
            </a:r>
          </a:p>
          <a:p>
            <a:r>
              <a:rPr lang="en-US" dirty="0"/>
              <a:t>Kim et al 2016,       </a:t>
            </a:r>
          </a:p>
          <a:p>
            <a:r>
              <a:rPr lang="en-US" dirty="0"/>
              <a:t>SH Kim et al 2017</a:t>
            </a:r>
          </a:p>
          <a:p>
            <a:endParaRPr lang="en-US" dirty="0"/>
          </a:p>
          <a:p>
            <a:endParaRPr lang="en-US" dirty="0"/>
          </a:p>
        </p:txBody>
      </p:sp>
      <p:sp>
        <p:nvSpPr>
          <p:cNvPr id="3" name="Rectangle 2">
            <a:extLst>
              <a:ext uri="{FF2B5EF4-FFF2-40B4-BE49-F238E27FC236}">
                <a16:creationId xmlns:a16="http://schemas.microsoft.com/office/drawing/2014/main" id="{465C32F9-8E08-7015-B4D4-6FA53A4B1B9E}"/>
              </a:ext>
            </a:extLst>
          </p:cNvPr>
          <p:cNvSpPr/>
          <p:nvPr/>
        </p:nvSpPr>
        <p:spPr>
          <a:xfrm>
            <a:off x="6096000" y="41910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143C2E4-E501-710B-697E-497AE4CB25B4}"/>
              </a:ext>
            </a:extLst>
          </p:cNvPr>
          <p:cNvSpPr/>
          <p:nvPr/>
        </p:nvSpPr>
        <p:spPr>
          <a:xfrm>
            <a:off x="4953000" y="685801"/>
            <a:ext cx="2514600" cy="470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40835A-0120-BAE1-76F4-45F44963DC2E}"/>
              </a:ext>
            </a:extLst>
          </p:cNvPr>
          <p:cNvSpPr/>
          <p:nvPr/>
        </p:nvSpPr>
        <p:spPr>
          <a:xfrm>
            <a:off x="5257800" y="3886200"/>
            <a:ext cx="1524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Gap formation</a:t>
            </a:r>
          </a:p>
        </p:txBody>
      </p:sp>
      <p:sp>
        <p:nvSpPr>
          <p:cNvPr id="7" name="Rectangle 6">
            <a:extLst>
              <a:ext uri="{FF2B5EF4-FFF2-40B4-BE49-F238E27FC236}">
                <a16:creationId xmlns:a16="http://schemas.microsoft.com/office/drawing/2014/main" id="{D911E164-3CEF-E72A-F471-CF94F261C0D9}"/>
              </a:ext>
            </a:extLst>
          </p:cNvPr>
          <p:cNvSpPr/>
          <p:nvPr/>
        </p:nvSpPr>
        <p:spPr>
          <a:xfrm>
            <a:off x="7696200" y="1802562"/>
            <a:ext cx="2590800" cy="397031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809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B4B5-5685-BAF7-861A-04F6B53E2E53}"/>
              </a:ext>
            </a:extLst>
          </p:cNvPr>
          <p:cNvSpPr>
            <a:spLocks noGrp="1"/>
          </p:cNvSpPr>
          <p:nvPr>
            <p:ph type="title"/>
          </p:nvPr>
        </p:nvSpPr>
        <p:spPr/>
        <p:txBody>
          <a:bodyPr>
            <a:normAutofit/>
          </a:bodyPr>
          <a:lstStyle/>
          <a:p>
            <a:r>
              <a:rPr lang="en-US" b="1" dirty="0">
                <a:solidFill>
                  <a:srgbClr val="00B0F0"/>
                </a:solidFill>
                <a:effectLst>
                  <a:outerShdw blurRad="38100" dist="38100" dir="2700000" algn="tl">
                    <a:srgbClr val="000000">
                      <a:alpha val="43137"/>
                    </a:srgbClr>
                  </a:outerShdw>
                </a:effectLst>
              </a:rPr>
              <a:t>LARGE TEAR WITH PRSENCE OF THE BICEPS</a:t>
            </a:r>
          </a:p>
        </p:txBody>
      </p:sp>
      <p:sp>
        <p:nvSpPr>
          <p:cNvPr id="3" name="Text Placeholder 2">
            <a:extLst>
              <a:ext uri="{FF2B5EF4-FFF2-40B4-BE49-F238E27FC236}">
                <a16:creationId xmlns:a16="http://schemas.microsoft.com/office/drawing/2014/main" id="{CE591F21-4C06-998E-8A63-D0B6856DC425}"/>
              </a:ext>
            </a:extLst>
          </p:cNvPr>
          <p:cNvSpPr>
            <a:spLocks noGrp="1"/>
          </p:cNvSpPr>
          <p:nvPr>
            <p:ph type="body" idx="1"/>
          </p:nvPr>
        </p:nvSpPr>
        <p:spPr>
          <a:xfrm>
            <a:off x="2243584" y="1384948"/>
            <a:ext cx="5157787" cy="823912"/>
          </a:xfrm>
        </p:spPr>
        <p:txBody>
          <a:bodyPr/>
          <a:lstStyle/>
          <a:p>
            <a:r>
              <a:rPr lang="en-US" dirty="0"/>
              <a:t>BEFORE REPAIR</a:t>
            </a:r>
          </a:p>
        </p:txBody>
      </p:sp>
      <p:pic>
        <p:nvPicPr>
          <p:cNvPr id="7" name="WhatsApp Video 2022-09-02 at 16.39.51 (3)">
            <a:hlinkClick r:id="" action="ppaction://media"/>
            <a:extLst>
              <a:ext uri="{FF2B5EF4-FFF2-40B4-BE49-F238E27FC236}">
                <a16:creationId xmlns:a16="http://schemas.microsoft.com/office/drawing/2014/main" id="{C59B4DD8-1B4A-FBD4-352E-2106F87BCE6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1981200" y="2286000"/>
            <a:ext cx="4040188" cy="2954338"/>
          </a:xfrm>
        </p:spPr>
      </p:pic>
      <p:sp>
        <p:nvSpPr>
          <p:cNvPr id="5" name="Text Placeholder 4">
            <a:extLst>
              <a:ext uri="{FF2B5EF4-FFF2-40B4-BE49-F238E27FC236}">
                <a16:creationId xmlns:a16="http://schemas.microsoft.com/office/drawing/2014/main" id="{4132A56B-CC75-82F1-F8C7-A09F1B8FC3BD}"/>
              </a:ext>
            </a:extLst>
          </p:cNvPr>
          <p:cNvSpPr>
            <a:spLocks noGrp="1"/>
          </p:cNvSpPr>
          <p:nvPr>
            <p:ph type="body" sz="quarter" idx="3"/>
          </p:nvPr>
        </p:nvSpPr>
        <p:spPr>
          <a:xfrm>
            <a:off x="7279781" y="1307674"/>
            <a:ext cx="5183188" cy="823912"/>
          </a:xfrm>
        </p:spPr>
        <p:txBody>
          <a:bodyPr/>
          <a:lstStyle/>
          <a:p>
            <a:r>
              <a:rPr lang="en-US" dirty="0"/>
              <a:t>AFTER REPAIR</a:t>
            </a:r>
          </a:p>
        </p:txBody>
      </p:sp>
      <p:pic>
        <p:nvPicPr>
          <p:cNvPr id="8" name="WhatsApp Video 2022-09-02 at 16.41.05">
            <a:hlinkClick r:id="" action="ppaction://media"/>
            <a:extLst>
              <a:ext uri="{FF2B5EF4-FFF2-40B4-BE49-F238E27FC236}">
                <a16:creationId xmlns:a16="http://schemas.microsoft.com/office/drawing/2014/main" id="{09C5EBFA-D0C6-A756-C4B4-005648E788A9}"/>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6169026" y="2286000"/>
            <a:ext cx="4041775" cy="2954338"/>
          </a:xfrm>
        </p:spPr>
      </p:pic>
    </p:spTree>
    <p:extLst>
      <p:ext uri="{BB962C8B-B14F-4D97-AF65-F5344CB8AC3E}">
        <p14:creationId xmlns:p14="http://schemas.microsoft.com/office/powerpoint/2010/main" val="6637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6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2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0061"/>
            <a:ext cx="10515600" cy="1325563"/>
          </a:xfrm>
          <a:solidFill>
            <a:schemeClr val="accent1"/>
          </a:solidFill>
        </p:spPr>
        <p:txBody>
          <a:bodyPr>
            <a:normAutofit/>
          </a:bodyPr>
          <a:lstStyle/>
          <a:p>
            <a:r>
              <a:rPr lang="en-US" dirty="0"/>
              <a:t>Partial Tear simple </a:t>
            </a:r>
            <a:r>
              <a:rPr lang="en-US" dirty="0" err="1"/>
              <a:t>transosseous</a:t>
            </a:r>
            <a:r>
              <a:rPr lang="en-US" dirty="0"/>
              <a:t> repair</a:t>
            </a:r>
          </a:p>
        </p:txBody>
      </p:sp>
      <p:pic>
        <p:nvPicPr>
          <p:cNvPr id="277506" name="Picture 2" descr="C:\Users\Aetechno\Desktop\i15.jpg"/>
          <p:cNvPicPr>
            <a:picLocks noGrp="1" noChangeAspect="1" noChangeArrowheads="1"/>
          </p:cNvPicPr>
          <p:nvPr>
            <p:ph sz="half" idx="1"/>
          </p:nvPr>
        </p:nvPicPr>
        <p:blipFill>
          <a:blip r:embed="rId2"/>
          <a:srcRect/>
          <a:stretch>
            <a:fillRect/>
          </a:stretch>
        </p:blipFill>
        <p:spPr bwMode="auto">
          <a:xfrm>
            <a:off x="4917964" y="1600201"/>
            <a:ext cx="2244836" cy="4525963"/>
          </a:xfrm>
          <a:prstGeom prst="rect">
            <a:avLst/>
          </a:prstGeom>
          <a:noFill/>
        </p:spPr>
      </p:pic>
      <p:pic>
        <p:nvPicPr>
          <p:cNvPr id="277507" name="Picture 3" descr="C:\Users\Aetechno\Desktop\i14.jpg"/>
          <p:cNvPicPr>
            <a:picLocks noGrp="1" noChangeAspect="1" noChangeArrowheads="1"/>
          </p:cNvPicPr>
          <p:nvPr>
            <p:ph sz="half" idx="2"/>
          </p:nvPr>
        </p:nvPicPr>
        <p:blipFill>
          <a:blip r:embed="rId3"/>
          <a:srcRect/>
          <a:stretch>
            <a:fillRect/>
          </a:stretch>
        </p:blipFill>
        <p:spPr bwMode="auto">
          <a:xfrm>
            <a:off x="6974329" y="1600201"/>
            <a:ext cx="2434343" cy="4525963"/>
          </a:xfrm>
          <a:prstGeom prst="rect">
            <a:avLst/>
          </a:prstGeom>
          <a:noFill/>
        </p:spPr>
      </p:pic>
      <p:pic>
        <p:nvPicPr>
          <p:cNvPr id="5" name="Picture 3" descr="C:\Users\Aetechno\Desktop\i9.jpg"/>
          <p:cNvPicPr>
            <a:picLocks noChangeAspect="1" noChangeArrowheads="1"/>
          </p:cNvPicPr>
          <p:nvPr/>
        </p:nvPicPr>
        <p:blipFill>
          <a:blip r:embed="rId4"/>
          <a:srcRect/>
          <a:stretch>
            <a:fillRect/>
          </a:stretch>
        </p:blipFill>
        <p:spPr bwMode="auto">
          <a:xfrm>
            <a:off x="2438400" y="1600201"/>
            <a:ext cx="2340604" cy="45259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pPr algn="ctr"/>
            <a:r>
              <a:rPr lang="en-US" dirty="0"/>
              <a:t>Medium size tear</a:t>
            </a:r>
          </a:p>
        </p:txBody>
      </p:sp>
      <p:pic>
        <p:nvPicPr>
          <p:cNvPr id="7577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2361950" y="1752600"/>
            <a:ext cx="1905250" cy="2699746"/>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1752956"/>
            <a:ext cx="1905000" cy="2699391"/>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tretch>
            <a:fillRect/>
          </a:stretch>
        </p:blipFill>
        <p:spPr bwMode="auto">
          <a:xfrm>
            <a:off x="7314950" y="1752600"/>
            <a:ext cx="1905250" cy="2699746"/>
          </a:xfrm>
          <a:prstGeom prst="rect">
            <a:avLst/>
          </a:prstGeom>
          <a:noFill/>
          <a:extLst>
            <a:ext uri="{909E8E84-426E-40DD-AFC4-6F175D3DCCD1}">
              <a14:hiddenFill xmlns:a14="http://schemas.microsoft.com/office/drawing/2010/main">
                <a:solidFill>
                  <a:srgbClr val="FFFFFF"/>
                </a:solidFill>
              </a14:hiddenFill>
            </a:ext>
          </a:extLst>
        </p:spPr>
      </p:pic>
      <p:pic>
        <p:nvPicPr>
          <p:cNvPr id="757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73283" y="4295819"/>
            <a:ext cx="1705578" cy="2416811"/>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tretch>
            <a:fillRect/>
          </a:stretch>
        </p:blipFill>
        <p:spPr bwMode="auto">
          <a:xfrm>
            <a:off x="5031582" y="4034592"/>
            <a:ext cx="1992520" cy="2823408"/>
          </a:xfrm>
          <a:prstGeom prst="rect">
            <a:avLst/>
          </a:prstGeom>
          <a:noFill/>
          <a:extLst>
            <a:ext uri="{909E8E84-426E-40DD-AFC4-6F175D3DCCD1}">
              <a14:hiddenFill xmlns:a14="http://schemas.microsoft.com/office/drawing/2010/main">
                <a:solidFill>
                  <a:srgbClr val="FFFFFF"/>
                </a:solidFill>
              </a14:hiddenFill>
            </a:ext>
          </a:extLst>
        </p:spPr>
      </p:pic>
      <p:pic>
        <p:nvPicPr>
          <p:cNvPr id="75783" name="Picture 7"/>
          <p:cNvPicPr>
            <a:picLocks noGrp="1" noChangeAspect="1" noChangeArrowheads="1"/>
          </p:cNvPicPr>
          <p:nvPr>
            <p:ph sz="quarter" idx="4"/>
          </p:nvPr>
        </p:nvPicPr>
        <p:blipFill>
          <a:blip r:embed="rId7" cstate="print">
            <a:extLst>
              <a:ext uri="{28A0092B-C50C-407E-A947-70E740481C1C}">
                <a14:useLocalDpi xmlns:a14="http://schemas.microsoft.com/office/drawing/2010/main" val="0"/>
              </a:ext>
            </a:extLst>
          </a:blip>
          <a:stretch>
            <a:fillRect/>
          </a:stretch>
        </p:blipFill>
        <p:spPr bwMode="auto">
          <a:xfrm>
            <a:off x="7458320" y="4137486"/>
            <a:ext cx="1919906" cy="27205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71800" y="3962400"/>
            <a:ext cx="5666936" cy="369332"/>
          </a:xfrm>
          <a:prstGeom prst="rect">
            <a:avLst/>
          </a:prstGeom>
          <a:noFill/>
        </p:spPr>
        <p:txBody>
          <a:bodyPr wrap="none" rtlCol="0">
            <a:spAutoFit/>
          </a:bodyPr>
          <a:lstStyle/>
          <a:p>
            <a:r>
              <a:rPr lang="en-US" dirty="0"/>
              <a:t>       1                                             2                                             3</a:t>
            </a:r>
          </a:p>
        </p:txBody>
      </p:sp>
      <p:sp>
        <p:nvSpPr>
          <p:cNvPr id="4" name="TextBox 3"/>
          <p:cNvSpPr txBox="1"/>
          <p:nvPr/>
        </p:nvSpPr>
        <p:spPr>
          <a:xfrm>
            <a:off x="2971800" y="6324600"/>
            <a:ext cx="5825634" cy="369332"/>
          </a:xfrm>
          <a:prstGeom prst="rect">
            <a:avLst/>
          </a:prstGeom>
          <a:noFill/>
        </p:spPr>
        <p:txBody>
          <a:bodyPr wrap="none" rtlCol="0">
            <a:spAutoFit/>
          </a:bodyPr>
          <a:lstStyle/>
          <a:p>
            <a:r>
              <a:rPr lang="en-US" dirty="0"/>
              <a:t>         4                                               5                                            6</a:t>
            </a:r>
          </a:p>
        </p:txBody>
      </p:sp>
    </p:spTree>
    <p:extLst>
      <p:ext uri="{BB962C8B-B14F-4D97-AF65-F5344CB8AC3E}">
        <p14:creationId xmlns:p14="http://schemas.microsoft.com/office/powerpoint/2010/main" val="3168616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E3F38-E971-4373-B326-657BE5E27979}"/>
              </a:ext>
            </a:extLst>
          </p:cNvPr>
          <p:cNvSpPr>
            <a:spLocks noGrp="1"/>
          </p:cNvSpPr>
          <p:nvPr>
            <p:ph type="title"/>
          </p:nvPr>
        </p:nvSpPr>
        <p:spPr>
          <a:solidFill>
            <a:srgbClr val="FFFF00"/>
          </a:solidFill>
        </p:spPr>
        <p:txBody>
          <a:bodyPr/>
          <a:lstStyle/>
          <a:p>
            <a:pPr algn="ctr"/>
            <a:r>
              <a:rPr lang="en-US" dirty="0"/>
              <a:t>The main muscles that control scapular movement 35% of shoulder elevation</a:t>
            </a:r>
          </a:p>
        </p:txBody>
      </p:sp>
      <p:sp>
        <p:nvSpPr>
          <p:cNvPr id="3" name="Content Placeholder 2">
            <a:extLst>
              <a:ext uri="{FF2B5EF4-FFF2-40B4-BE49-F238E27FC236}">
                <a16:creationId xmlns:a16="http://schemas.microsoft.com/office/drawing/2014/main" id="{F14460A5-E939-4C14-BACC-A09293A104AD}"/>
              </a:ext>
            </a:extLst>
          </p:cNvPr>
          <p:cNvSpPr>
            <a:spLocks noGrp="1"/>
          </p:cNvSpPr>
          <p:nvPr>
            <p:ph idx="1"/>
          </p:nvPr>
        </p:nvSpPr>
        <p:spPr/>
        <p:txBody>
          <a:bodyPr/>
          <a:lstStyle/>
          <a:p>
            <a:r>
              <a:rPr lang="en-US" dirty="0">
                <a:solidFill>
                  <a:srgbClr val="FF0000"/>
                </a:solidFill>
              </a:rPr>
              <a:t>Upper Trapezius </a:t>
            </a:r>
            <a:r>
              <a:rPr lang="en-US" dirty="0"/>
              <a:t>Upward rotation, retraction, elevation</a:t>
            </a:r>
          </a:p>
          <a:p>
            <a:r>
              <a:rPr lang="en-US" dirty="0"/>
              <a:t> </a:t>
            </a:r>
            <a:r>
              <a:rPr lang="en-US" dirty="0">
                <a:solidFill>
                  <a:srgbClr val="FF0000"/>
                </a:solidFill>
              </a:rPr>
              <a:t>Middle Trapezius </a:t>
            </a:r>
            <a:r>
              <a:rPr lang="en-US" dirty="0"/>
              <a:t>Upward rotation, retraction </a:t>
            </a:r>
          </a:p>
          <a:p>
            <a:r>
              <a:rPr lang="en-US" dirty="0">
                <a:solidFill>
                  <a:srgbClr val="FF0000"/>
                </a:solidFill>
              </a:rPr>
              <a:t>Lower Trapezius </a:t>
            </a:r>
            <a:r>
              <a:rPr lang="en-US" dirty="0"/>
              <a:t>Upward rotation, retraction, depression </a:t>
            </a:r>
          </a:p>
          <a:p>
            <a:r>
              <a:rPr lang="en-US" dirty="0">
                <a:solidFill>
                  <a:srgbClr val="FF0000"/>
                </a:solidFill>
              </a:rPr>
              <a:t>Serratus Anterior </a:t>
            </a:r>
            <a:r>
              <a:rPr lang="en-US" dirty="0"/>
              <a:t>Upward rotation, protraction </a:t>
            </a:r>
          </a:p>
          <a:p>
            <a:r>
              <a:rPr lang="en-US" dirty="0">
                <a:solidFill>
                  <a:srgbClr val="FF0000"/>
                </a:solidFill>
              </a:rPr>
              <a:t>Rhomboids</a:t>
            </a:r>
            <a:r>
              <a:rPr lang="en-US" dirty="0"/>
              <a:t> Downward rotation, retraction, elevation </a:t>
            </a:r>
          </a:p>
          <a:p>
            <a:r>
              <a:rPr lang="en-US" dirty="0" err="1">
                <a:solidFill>
                  <a:srgbClr val="FF0000"/>
                </a:solidFill>
              </a:rPr>
              <a:t>Levator</a:t>
            </a:r>
            <a:r>
              <a:rPr lang="en-US" dirty="0">
                <a:solidFill>
                  <a:srgbClr val="FF0000"/>
                </a:solidFill>
              </a:rPr>
              <a:t> Scapulae </a:t>
            </a:r>
            <a:r>
              <a:rPr lang="en-US" dirty="0"/>
              <a:t>Downward rotation, elevation </a:t>
            </a:r>
          </a:p>
          <a:p>
            <a:r>
              <a:rPr lang="en-US" dirty="0">
                <a:solidFill>
                  <a:srgbClr val="FF0000"/>
                </a:solidFill>
              </a:rPr>
              <a:t>Pectoralis Minor </a:t>
            </a:r>
            <a:r>
              <a:rPr lang="en-US" dirty="0"/>
              <a:t>Anterior tipping</a:t>
            </a:r>
          </a:p>
        </p:txBody>
      </p:sp>
    </p:spTree>
    <p:extLst>
      <p:ext uri="{BB962C8B-B14F-4D97-AF65-F5344CB8AC3E}">
        <p14:creationId xmlns:p14="http://schemas.microsoft.com/office/powerpoint/2010/main" val="200753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pPr algn="ctr"/>
            <a:r>
              <a:rPr lang="en-US" b="1" dirty="0">
                <a:solidFill>
                  <a:srgbClr val="00B0F0"/>
                </a:solidFill>
                <a:effectLst>
                  <a:outerShdw blurRad="38100" dist="38100" dir="2700000" algn="tl">
                    <a:srgbClr val="000000">
                      <a:alpha val="43137"/>
                    </a:srgbClr>
                  </a:outerShdw>
                </a:effectLst>
              </a:rPr>
              <a:t>LARGE U-SHAPE   REPAIR</a:t>
            </a:r>
          </a:p>
        </p:txBody>
      </p:sp>
      <p:pic>
        <p:nvPicPr>
          <p:cNvPr id="7680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2743200" y="2037658"/>
            <a:ext cx="2057400" cy="2915343"/>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tretch>
            <a:fillRect/>
          </a:stretch>
        </p:blipFill>
        <p:spPr bwMode="auto">
          <a:xfrm>
            <a:off x="5029200" y="1984023"/>
            <a:ext cx="2133600" cy="3023319"/>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8"/>
          <p:cNvPicPr>
            <a:picLocks noGrp="1"/>
          </p:cNvPicPr>
          <p:nvPr>
            <p:ph sz="quarter" idx="3"/>
          </p:nvPr>
        </p:nvPicPr>
        <p:blipFill>
          <a:blip r:embed="rId4" cstate="print">
            <a:extLst>
              <a:ext uri="{28A0092B-C50C-407E-A947-70E740481C1C}">
                <a14:useLocalDpi xmlns:a14="http://schemas.microsoft.com/office/drawing/2010/main" val="0"/>
              </a:ext>
            </a:extLst>
          </a:blip>
          <a:stretch>
            <a:fillRect/>
          </a:stretch>
        </p:blipFill>
        <p:spPr bwMode="auto">
          <a:xfrm>
            <a:off x="7391401" y="1981200"/>
            <a:ext cx="2209801" cy="3048000"/>
          </a:xfrm>
          <a:prstGeom prst="rect">
            <a:avLst/>
          </a:prstGeom>
          <a:noFill/>
          <a:ln w="9525">
            <a:noFill/>
            <a:miter lim="800000"/>
            <a:headEnd/>
            <a:tailEnd/>
          </a:ln>
        </p:spPr>
      </p:pic>
      <p:sp>
        <p:nvSpPr>
          <p:cNvPr id="3" name="TextBox 2">
            <a:extLst>
              <a:ext uri="{FF2B5EF4-FFF2-40B4-BE49-F238E27FC236}">
                <a16:creationId xmlns:a16="http://schemas.microsoft.com/office/drawing/2014/main" id="{E5BA20EB-958E-E6B2-07B1-98F18BAD2408}"/>
              </a:ext>
            </a:extLst>
          </p:cNvPr>
          <p:cNvSpPr txBox="1"/>
          <p:nvPr/>
        </p:nvSpPr>
        <p:spPr>
          <a:xfrm>
            <a:off x="3124201" y="5181601"/>
            <a:ext cx="6110327" cy="1200329"/>
          </a:xfrm>
          <a:prstGeom prst="rect">
            <a:avLst/>
          </a:prstGeom>
          <a:noFill/>
        </p:spPr>
        <p:txBody>
          <a:bodyPr wrap="none" rtlCol="0">
            <a:spAutoFit/>
          </a:bodyPr>
          <a:lstStyle/>
          <a:p>
            <a:r>
              <a:rPr lang="en-US" dirty="0"/>
              <a:t>1- First suture end to end repair of the medial apex of the tear </a:t>
            </a:r>
          </a:p>
          <a:p>
            <a:r>
              <a:rPr lang="en-US" dirty="0"/>
              <a:t>using portal-less Giant Needle or Chop needle system</a:t>
            </a:r>
          </a:p>
          <a:p>
            <a:endParaRPr lang="en-US" dirty="0"/>
          </a:p>
          <a:p>
            <a:r>
              <a:rPr lang="en-US" dirty="0"/>
              <a:t>2- Then </a:t>
            </a:r>
            <a:r>
              <a:rPr lang="en-US" dirty="0" err="1"/>
              <a:t>Transosseous</a:t>
            </a:r>
            <a:r>
              <a:rPr lang="en-US" dirty="0"/>
              <a:t> Giant Needle Suture Repair of the Tendon</a:t>
            </a:r>
          </a:p>
        </p:txBody>
      </p:sp>
    </p:spTree>
    <p:extLst>
      <p:ext uri="{BB962C8B-B14F-4D97-AF65-F5344CB8AC3E}">
        <p14:creationId xmlns:p14="http://schemas.microsoft.com/office/powerpoint/2010/main" val="402657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pPr algn="ctr"/>
            <a:r>
              <a:rPr lang="en-US" b="1" dirty="0">
                <a:solidFill>
                  <a:srgbClr val="00B0F0"/>
                </a:solidFill>
                <a:effectLst>
                  <a:outerShdw blurRad="38100" dist="38100" dir="2700000" algn="tl">
                    <a:srgbClr val="000000">
                      <a:alpha val="43137"/>
                    </a:srgbClr>
                  </a:outerShdw>
                </a:effectLst>
              </a:rPr>
              <a:t> Transfer upper half of the Subscapularis for Supraspinatus</a:t>
            </a:r>
            <a:br>
              <a:rPr lang="en-US" b="1" dirty="0">
                <a:solidFill>
                  <a:srgbClr val="00B0F0"/>
                </a:solidFill>
                <a:effectLst>
                  <a:outerShdw blurRad="38100" dist="38100" dir="2700000" algn="tl">
                    <a:srgbClr val="000000">
                      <a:alpha val="43137"/>
                    </a:srgbClr>
                  </a:outerShdw>
                </a:effectLst>
              </a:rPr>
            </a:br>
            <a:r>
              <a:rPr lang="en-US" b="1" dirty="0">
                <a:solidFill>
                  <a:srgbClr val="00B0F0"/>
                </a:solidFill>
                <a:effectLst>
                  <a:outerShdw blurRad="38100" dist="38100" dir="2700000" algn="tl">
                    <a:srgbClr val="000000">
                      <a:alpha val="43137"/>
                    </a:srgbClr>
                  </a:outerShdw>
                </a:effectLst>
              </a:rPr>
              <a:t>( or Infraspinatus for supraspinatus)</a:t>
            </a:r>
          </a:p>
        </p:txBody>
      </p:sp>
      <p:pic>
        <p:nvPicPr>
          <p:cNvPr id="10" name="Picture 3" descr="C:\Users\Aetechno\Desktop\i7.jpg"/>
          <p:cNvPicPr>
            <a:picLocks noGrp="1" noChangeAspect="1" noChangeArrowheads="1"/>
          </p:cNvPicPr>
          <p:nvPr>
            <p:ph sz="quarter" idx="4"/>
          </p:nvPr>
        </p:nvPicPr>
        <p:blipFill>
          <a:blip r:embed="rId2" cstate="print"/>
          <a:srcRect/>
          <a:stretch>
            <a:fillRect/>
          </a:stretch>
        </p:blipFill>
        <p:spPr bwMode="auto">
          <a:xfrm>
            <a:off x="2209800" y="2274222"/>
            <a:ext cx="3534868" cy="4507578"/>
          </a:xfrm>
          <a:prstGeom prst="rect">
            <a:avLst/>
          </a:prstGeom>
          <a:noFill/>
        </p:spPr>
      </p:pic>
      <p:sp>
        <p:nvSpPr>
          <p:cNvPr id="3" name="Content Placeholder 2"/>
          <p:cNvSpPr>
            <a:spLocks noGrp="1"/>
          </p:cNvSpPr>
          <p:nvPr>
            <p:ph sz="quarter" idx="3"/>
          </p:nvPr>
        </p:nvSpPr>
        <p:spPr/>
        <p:txBody>
          <a:bodyPr/>
          <a:lstStyle/>
          <a:p>
            <a:endParaRPr lang="en-US"/>
          </a:p>
        </p:txBody>
      </p:sp>
      <p:pic>
        <p:nvPicPr>
          <p:cNvPr id="7" name="Content Placeholder 6">
            <a:extLst>
              <a:ext uri="{FF2B5EF4-FFF2-40B4-BE49-F238E27FC236}">
                <a16:creationId xmlns:a16="http://schemas.microsoft.com/office/drawing/2014/main" id="{833502A6-AFEF-3D80-51E9-35ECEFEA4B3E}"/>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553200" y="2209800"/>
            <a:ext cx="3209714" cy="4648200"/>
          </a:xfrm>
        </p:spPr>
      </p:pic>
      <p:sp>
        <p:nvSpPr>
          <p:cNvPr id="5" name="Content Placeholder 4"/>
          <p:cNvSpPr>
            <a:spLocks noGrp="1"/>
          </p:cNvSpPr>
          <p:nvPr>
            <p:ph sz="quarter" idx="2"/>
          </p:nvPr>
        </p:nvSpPr>
        <p:spPr/>
        <p:txBody>
          <a:bodyPr/>
          <a:lstStyle/>
          <a:p>
            <a:endParaRPr lang="en-US" dirty="0"/>
          </a:p>
        </p:txBody>
      </p:sp>
    </p:spTree>
    <p:extLst>
      <p:ext uri="{BB962C8B-B14F-4D97-AF65-F5344CB8AC3E}">
        <p14:creationId xmlns:p14="http://schemas.microsoft.com/office/powerpoint/2010/main" val="2092156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BB1BCD8-7EEB-43A6-7D7E-E49E5FB20FF1}"/>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663354" y="1676400"/>
            <a:ext cx="6785447" cy="5026872"/>
          </a:xfrm>
        </p:spPr>
      </p:pic>
      <p:sp>
        <p:nvSpPr>
          <p:cNvPr id="4" name="Content Placeholder 3">
            <a:extLst>
              <a:ext uri="{FF2B5EF4-FFF2-40B4-BE49-F238E27FC236}">
                <a16:creationId xmlns:a16="http://schemas.microsoft.com/office/drawing/2014/main" id="{EED149D8-15D6-4B59-DECC-347556CB275D}"/>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979822A3-E89B-BB45-ED55-D4D085FB426D}"/>
              </a:ext>
            </a:extLst>
          </p:cNvPr>
          <p:cNvSpPr>
            <a:spLocks noGrp="1"/>
          </p:cNvSpPr>
          <p:nvPr>
            <p:ph sz="quarter" idx="3"/>
          </p:nvPr>
        </p:nvSpPr>
        <p:spPr/>
        <p:txBody>
          <a:bodyPr/>
          <a:lstStyle/>
          <a:p>
            <a:endParaRPr lang="en-US"/>
          </a:p>
        </p:txBody>
      </p:sp>
      <p:sp>
        <p:nvSpPr>
          <p:cNvPr id="6" name="Content Placeholder 5">
            <a:extLst>
              <a:ext uri="{FF2B5EF4-FFF2-40B4-BE49-F238E27FC236}">
                <a16:creationId xmlns:a16="http://schemas.microsoft.com/office/drawing/2014/main" id="{592E25CC-5471-053D-C8EB-BC32E30FB260}"/>
              </a:ext>
            </a:extLst>
          </p:cNvPr>
          <p:cNvSpPr>
            <a:spLocks noGrp="1"/>
          </p:cNvSpPr>
          <p:nvPr>
            <p:ph sz="quarter" idx="4"/>
          </p:nvPr>
        </p:nvSpPr>
        <p:spPr/>
        <p:txBody>
          <a:bodyPr/>
          <a:lstStyle/>
          <a:p>
            <a:endParaRPr lang="en-US"/>
          </a:p>
        </p:txBody>
      </p:sp>
      <p:sp>
        <p:nvSpPr>
          <p:cNvPr id="9" name="Title 1">
            <a:extLst>
              <a:ext uri="{FF2B5EF4-FFF2-40B4-BE49-F238E27FC236}">
                <a16:creationId xmlns:a16="http://schemas.microsoft.com/office/drawing/2014/main" id="{DE2F14EA-FD17-A598-98F7-1A6F7DA9832A}"/>
              </a:ext>
            </a:extLst>
          </p:cNvPr>
          <p:cNvSpPr>
            <a:spLocks noGrp="1"/>
          </p:cNvSpPr>
          <p:nvPr>
            <p:ph type="title" sz="quarter"/>
          </p:nvPr>
        </p:nvSpPr>
        <p:spPr>
          <a:xfrm>
            <a:off x="1981200" y="381000"/>
            <a:ext cx="8229600" cy="1371600"/>
          </a:xfrm>
        </p:spPr>
        <p:txBody>
          <a:bodyPr/>
          <a:lstStyle/>
          <a:p>
            <a:pPr algn="ctr"/>
            <a:r>
              <a:rPr lang="en-US" b="1" dirty="0">
                <a:solidFill>
                  <a:srgbClr val="00B0F0"/>
                </a:solidFill>
                <a:effectLst>
                  <a:outerShdw blurRad="38100" dist="38100" dir="2700000" algn="tl">
                    <a:srgbClr val="000000">
                      <a:alpha val="43137"/>
                    </a:srgbClr>
                  </a:outerShdw>
                </a:effectLst>
              </a:rPr>
              <a:t>SUBSCAPULARIS REPAIR</a:t>
            </a:r>
          </a:p>
        </p:txBody>
      </p:sp>
      <p:sp>
        <p:nvSpPr>
          <p:cNvPr id="11" name="Rectangle 10">
            <a:extLst>
              <a:ext uri="{FF2B5EF4-FFF2-40B4-BE49-F238E27FC236}">
                <a16:creationId xmlns:a16="http://schemas.microsoft.com/office/drawing/2014/main" id="{CDAA81DC-F494-664D-5079-F16450A780F8}"/>
              </a:ext>
            </a:extLst>
          </p:cNvPr>
          <p:cNvSpPr/>
          <p:nvPr/>
        </p:nvSpPr>
        <p:spPr>
          <a:xfrm>
            <a:off x="1295400" y="4114800"/>
            <a:ext cx="10363200" cy="36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E734CA7-04AC-94D0-2D77-B7C1F4472D06}"/>
              </a:ext>
            </a:extLst>
          </p:cNvPr>
          <p:cNvSpPr txBox="1"/>
          <p:nvPr/>
        </p:nvSpPr>
        <p:spPr>
          <a:xfrm>
            <a:off x="3048001" y="4572000"/>
            <a:ext cx="6295249" cy="923330"/>
          </a:xfrm>
          <a:prstGeom prst="rect">
            <a:avLst/>
          </a:prstGeom>
          <a:noFill/>
        </p:spPr>
        <p:txBody>
          <a:bodyPr wrap="none" rtlCol="0">
            <a:spAutoFit/>
          </a:bodyPr>
          <a:lstStyle/>
          <a:p>
            <a:r>
              <a:rPr lang="en-US" dirty="0"/>
              <a:t>The repair of the subscapularis is by using the same technique</a:t>
            </a:r>
          </a:p>
          <a:p>
            <a:r>
              <a:rPr lang="en-US" dirty="0"/>
              <a:t> as for the infraspinatus with placing the upper limb of the suture </a:t>
            </a:r>
          </a:p>
          <a:p>
            <a:r>
              <a:rPr lang="en-US" dirty="0"/>
              <a:t>below the Biceps tendon</a:t>
            </a:r>
          </a:p>
        </p:txBody>
      </p:sp>
    </p:spTree>
    <p:extLst>
      <p:ext uri="{BB962C8B-B14F-4D97-AF65-F5344CB8AC3E}">
        <p14:creationId xmlns:p14="http://schemas.microsoft.com/office/powerpoint/2010/main" val="97970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600" b="1" dirty="0">
                <a:solidFill>
                  <a:srgbClr val="FF0000"/>
                </a:solidFill>
              </a:rPr>
              <a:t> SHOULDER SURGERY AND REHABILITATION EXPERIENCE</a:t>
            </a:r>
          </a:p>
        </p:txBody>
      </p:sp>
      <p:sp>
        <p:nvSpPr>
          <p:cNvPr id="3" name="Content Placeholder 2"/>
          <p:cNvSpPr>
            <a:spLocks noGrp="1"/>
          </p:cNvSpPr>
          <p:nvPr>
            <p:ph idx="1"/>
          </p:nvPr>
        </p:nvSpPr>
        <p:spPr/>
        <p:txBody>
          <a:bodyPr>
            <a:normAutofit/>
          </a:bodyPr>
          <a:lstStyle/>
          <a:p>
            <a:pPr marL="0" indent="0">
              <a:buNone/>
            </a:pPr>
            <a:r>
              <a:rPr lang="de-DE" sz="1800" b="1" dirty="0"/>
              <a:t> 41 years experience in shoulder surgery and rehabilitation</a:t>
            </a:r>
          </a:p>
          <a:p>
            <a:pPr>
              <a:buFontTx/>
              <a:buChar char="-"/>
            </a:pPr>
            <a:r>
              <a:rPr lang="de-DE" sz="1800" b="1" dirty="0"/>
              <a:t>1982 Head of Shoulder and Elbow Dept. Heinrich H. Orthopedic Hospital Neuwied Germany</a:t>
            </a:r>
          </a:p>
          <a:p>
            <a:pPr>
              <a:buFontTx/>
              <a:buChar char="-"/>
            </a:pPr>
            <a:r>
              <a:rPr lang="de-DE" sz="1800" b="1" dirty="0"/>
              <a:t>1989 Director and medical Chief of the GOC Shoulder Hospital Bonn Germany </a:t>
            </a:r>
          </a:p>
          <a:p>
            <a:pPr>
              <a:buFontTx/>
              <a:buChar char="-"/>
            </a:pPr>
            <a:r>
              <a:rPr lang="de-DE" sz="1800" b="1" dirty="0"/>
              <a:t>2021 Director Shoulder and Elbow Service Alsalaam International Hospital Maadi Cairo</a:t>
            </a:r>
          </a:p>
          <a:p>
            <a:pPr>
              <a:buFontTx/>
              <a:buChar char="-"/>
            </a:pPr>
            <a:endParaRPr lang="de-DE" sz="1800" b="1" dirty="0"/>
          </a:p>
          <a:p>
            <a:pPr marL="0" indent="0">
              <a:buNone/>
            </a:pPr>
            <a:r>
              <a:rPr lang="de-DE" sz="4000" b="1" dirty="0"/>
              <a:t>Postoperative rehabilitation exercise program after shoulder operations</a:t>
            </a:r>
          </a:p>
          <a:p>
            <a:r>
              <a:rPr lang="de-DE" sz="2400" b="1" u="sng" dirty="0">
                <a:hlinkClick r:id="rId2"/>
              </a:rPr>
              <a:t>B. A. Fleega</a:t>
            </a:r>
            <a:r>
              <a:rPr lang="de-DE" sz="2400" b="1" dirty="0"/>
              <a:t> </a:t>
            </a:r>
          </a:p>
          <a:p>
            <a:r>
              <a:rPr lang="de-DE" i="1" u="sng" dirty="0">
                <a:hlinkClick r:id="rId3"/>
              </a:rPr>
              <a:t>Manuelle Medizin</a:t>
            </a:r>
            <a:r>
              <a:rPr lang="de-DE" dirty="0"/>
              <a:t> </a:t>
            </a:r>
            <a:r>
              <a:rPr lang="de-DE" b="1" dirty="0"/>
              <a:t>volume 37</a:t>
            </a:r>
            <a:r>
              <a:rPr lang="de-DE" dirty="0"/>
              <a:t>, pages96-100(</a:t>
            </a:r>
            <a:r>
              <a:rPr lang="de-DE" dirty="0">
                <a:solidFill>
                  <a:srgbClr val="FF0000"/>
                </a:solidFill>
              </a:rPr>
              <a:t>1999</a:t>
            </a:r>
            <a:r>
              <a:rPr lang="de-DE" dirty="0"/>
              <a:t>)</a:t>
            </a:r>
          </a:p>
          <a:p>
            <a:endParaRPr lang="en-US" dirty="0"/>
          </a:p>
          <a:p>
            <a:endParaRPr lang="de-DE" dirty="0"/>
          </a:p>
          <a:p>
            <a:pPr>
              <a:buNone/>
            </a:pPr>
            <a:endParaRPr lang="de-DE" dirty="0"/>
          </a:p>
        </p:txBody>
      </p:sp>
      <p:pic>
        <p:nvPicPr>
          <p:cNvPr id="4"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1" y="5867401"/>
            <a:ext cx="954083" cy="803573"/>
          </a:xfrm>
          <a:prstGeom prst="rect">
            <a:avLst/>
          </a:prstGeom>
        </p:spPr>
      </p:pic>
      <p:sp>
        <p:nvSpPr>
          <p:cNvPr id="5" name="TextBox 4"/>
          <p:cNvSpPr txBox="1"/>
          <p:nvPr/>
        </p:nvSpPr>
        <p:spPr>
          <a:xfrm>
            <a:off x="9677400" y="6611780"/>
            <a:ext cx="1828800" cy="246221"/>
          </a:xfrm>
          <a:prstGeom prst="rect">
            <a:avLst/>
          </a:prstGeom>
          <a:noFill/>
        </p:spPr>
        <p:txBody>
          <a:bodyPr wrap="square" rtlCol="0">
            <a:spAutoFit/>
          </a:bodyPr>
          <a:lstStyle/>
          <a:p>
            <a:r>
              <a:rPr lang="de-DE" sz="1000" b="1" dirty="0"/>
              <a:t>GOC CENTRE</a:t>
            </a:r>
          </a:p>
        </p:txBody>
      </p:sp>
    </p:spTree>
    <p:extLst>
      <p:ext uri="{BB962C8B-B14F-4D97-AF65-F5344CB8AC3E}">
        <p14:creationId xmlns:p14="http://schemas.microsoft.com/office/powerpoint/2010/main" val="3122060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a:bodyPr>
          <a:lstStyle/>
          <a:p>
            <a:pPr algn="ctr"/>
            <a:r>
              <a:rPr lang="en-US" b="1" dirty="0">
                <a:solidFill>
                  <a:srgbClr val="00B0F0"/>
                </a:solidFill>
                <a:effectLst>
                  <a:outerShdw blurRad="38100" dist="38100" dir="2700000" algn="tl">
                    <a:srgbClr val="000000">
                      <a:alpha val="43137"/>
                    </a:srgbClr>
                  </a:outerShdw>
                </a:effectLst>
              </a:rPr>
              <a:t>INFRASPINATUS REPAIR</a:t>
            </a:r>
          </a:p>
        </p:txBody>
      </p:sp>
      <p:pic>
        <p:nvPicPr>
          <p:cNvPr id="11" name="Content Placeholder 10"/>
          <p:cNvPicPr>
            <a:picLocks noGrp="1"/>
          </p:cNvPicPr>
          <p:nvPr>
            <p:ph sz="quarter" idx="4"/>
          </p:nvPr>
        </p:nvPicPr>
        <p:blipFill>
          <a:blip r:embed="rId2" cstate="print">
            <a:extLst>
              <a:ext uri="{28A0092B-C50C-407E-A947-70E740481C1C}">
                <a14:useLocalDpi xmlns:a14="http://schemas.microsoft.com/office/drawing/2010/main" val="0"/>
              </a:ext>
            </a:extLst>
          </a:blip>
          <a:stretch>
            <a:fillRect/>
          </a:stretch>
        </p:blipFill>
        <p:spPr bwMode="auto">
          <a:xfrm>
            <a:off x="3352801" y="1796143"/>
            <a:ext cx="1763227" cy="2209800"/>
          </a:xfrm>
          <a:prstGeom prst="rect">
            <a:avLst/>
          </a:prstGeom>
          <a:noFill/>
          <a:ln w="9525">
            <a:noFill/>
            <a:miter lim="800000"/>
            <a:headEnd/>
            <a:tailEnd/>
          </a:ln>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bwMode="auto">
          <a:xfrm>
            <a:off x="7467602" y="1828800"/>
            <a:ext cx="1752599" cy="2209800"/>
          </a:xfrm>
          <a:prstGeom prst="rect">
            <a:avLst/>
          </a:prstGeom>
          <a:noFill/>
          <a:ln w="9525">
            <a:noFill/>
            <a:miter lim="800000"/>
            <a:headEnd/>
            <a:tailEnd/>
          </a:ln>
        </p:spPr>
      </p:pic>
      <p:sp>
        <p:nvSpPr>
          <p:cNvPr id="3" name="TextBox 2"/>
          <p:cNvSpPr txBox="1"/>
          <p:nvPr/>
        </p:nvSpPr>
        <p:spPr>
          <a:xfrm>
            <a:off x="2971800" y="3886200"/>
            <a:ext cx="7877478" cy="369332"/>
          </a:xfrm>
          <a:prstGeom prst="rect">
            <a:avLst/>
          </a:prstGeom>
          <a:noFill/>
        </p:spPr>
        <p:txBody>
          <a:bodyPr wrap="none" rtlCol="0">
            <a:spAutoFit/>
          </a:bodyPr>
          <a:lstStyle/>
          <a:p>
            <a:r>
              <a:rPr lang="en-US" dirty="0"/>
              <a:t>                 1                                                                              2                                             </a:t>
            </a:r>
          </a:p>
        </p:txBody>
      </p:sp>
      <p:sp>
        <p:nvSpPr>
          <p:cNvPr id="4" name="TextBox 3"/>
          <p:cNvSpPr txBox="1"/>
          <p:nvPr/>
        </p:nvSpPr>
        <p:spPr>
          <a:xfrm>
            <a:off x="3429000" y="6400800"/>
            <a:ext cx="6925294" cy="369332"/>
          </a:xfrm>
          <a:prstGeom prst="rect">
            <a:avLst/>
          </a:prstGeom>
          <a:noFill/>
        </p:spPr>
        <p:txBody>
          <a:bodyPr wrap="none" rtlCol="0">
            <a:spAutoFit/>
          </a:bodyPr>
          <a:lstStyle/>
          <a:p>
            <a:r>
              <a:rPr lang="en-US" dirty="0"/>
              <a:t>    3                                                                                4                                     </a:t>
            </a:r>
          </a:p>
        </p:txBody>
      </p:sp>
      <p:pic>
        <p:nvPicPr>
          <p:cNvPr id="22" name="Content Placeholder 21">
            <a:extLst>
              <a:ext uri="{FF2B5EF4-FFF2-40B4-BE49-F238E27FC236}">
                <a16:creationId xmlns:a16="http://schemas.microsoft.com/office/drawing/2014/main" id="{7E48E5C8-1AAF-6D42-CC14-97EE18EA6639}"/>
              </a:ext>
            </a:extLst>
          </p:cNvPr>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2209801" y="1600201"/>
            <a:ext cx="7280975" cy="5114019"/>
          </a:xfrm>
        </p:spPr>
      </p:pic>
      <p:sp>
        <p:nvSpPr>
          <p:cNvPr id="20" name="AutoShape 2">
            <a:extLst>
              <a:ext uri="{FF2B5EF4-FFF2-40B4-BE49-F238E27FC236}">
                <a16:creationId xmlns:a16="http://schemas.microsoft.com/office/drawing/2014/main" id="{34197FDA-6F52-91EB-D3C7-9D1BFFE99A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08761CA-5471-A572-3BB1-22A8A9D921BC}"/>
              </a:ext>
            </a:extLst>
          </p:cNvPr>
          <p:cNvSpPr txBox="1"/>
          <p:nvPr/>
        </p:nvSpPr>
        <p:spPr>
          <a:xfrm>
            <a:off x="4695817" y="5144870"/>
            <a:ext cx="2262992" cy="646331"/>
          </a:xfrm>
          <a:prstGeom prst="rect">
            <a:avLst/>
          </a:prstGeom>
          <a:noFill/>
        </p:spPr>
        <p:txBody>
          <a:bodyPr wrap="none" rtlCol="0">
            <a:spAutoFit/>
          </a:bodyPr>
          <a:lstStyle/>
          <a:p>
            <a:r>
              <a:rPr lang="en-US" sz="1200" dirty="0"/>
              <a:t>Tie the suture and fix the lower</a:t>
            </a:r>
          </a:p>
          <a:p>
            <a:r>
              <a:rPr lang="en-US" sz="1200" dirty="0"/>
              <a:t> part of the Infraspinatus with a </a:t>
            </a:r>
          </a:p>
          <a:p>
            <a:r>
              <a:rPr lang="en-US" sz="1200" dirty="0"/>
              <a:t>suture passing pin if needed</a:t>
            </a:r>
          </a:p>
        </p:txBody>
      </p:sp>
    </p:spTree>
    <p:extLst>
      <p:ext uri="{BB962C8B-B14F-4D97-AF65-F5344CB8AC3E}">
        <p14:creationId xmlns:p14="http://schemas.microsoft.com/office/powerpoint/2010/main" val="561138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05002" y="152400"/>
            <a:ext cx="8458199" cy="1371600"/>
          </a:xfrm>
        </p:spPr>
        <p:txBody>
          <a:bodyPr>
            <a:noAutofit/>
          </a:bodyPr>
          <a:lstStyle/>
          <a:p>
            <a:pPr algn="ctr"/>
            <a:r>
              <a:rPr lang="en-US" sz="3600" b="1" dirty="0">
                <a:solidFill>
                  <a:srgbClr val="00B0F0"/>
                </a:solidFill>
                <a:effectLst>
                  <a:outerShdw blurRad="38100" dist="38100" dir="2700000" algn="tl">
                    <a:srgbClr val="000000">
                      <a:alpha val="43137"/>
                    </a:srgbClr>
                  </a:outerShdw>
                </a:effectLst>
              </a:rPr>
              <a:t>TEAR OR CONSTRUCTION FIXATION</a:t>
            </a:r>
            <a:br>
              <a:rPr lang="en-US" sz="3600" b="1" dirty="0">
                <a:solidFill>
                  <a:srgbClr val="00B0F0"/>
                </a:solidFill>
                <a:effectLst>
                  <a:outerShdw blurRad="38100" dist="38100" dir="2700000" algn="tl">
                    <a:srgbClr val="000000">
                      <a:alpha val="43137"/>
                    </a:srgbClr>
                  </a:outerShdw>
                </a:effectLst>
              </a:rPr>
            </a:br>
            <a:r>
              <a:rPr lang="en-US" sz="3600" b="1" dirty="0">
                <a:solidFill>
                  <a:srgbClr val="00B0F0"/>
                </a:solidFill>
                <a:effectLst>
                  <a:outerShdw blurRad="38100" dist="38100" dir="2700000" algn="tl">
                    <a:srgbClr val="000000">
                      <a:alpha val="43137"/>
                    </a:srgbClr>
                  </a:outerShdw>
                </a:effectLst>
              </a:rPr>
              <a:t>long head of the Biceps   </a:t>
            </a:r>
          </a:p>
        </p:txBody>
      </p:sp>
      <p:pic>
        <p:nvPicPr>
          <p:cNvPr id="7" name="Content Placeholder 6"/>
          <p:cNvPicPr>
            <a:picLocks noGrp="1"/>
          </p:cNvPicPr>
          <p:nvPr>
            <p:ph sz="quarter" idx="1"/>
          </p:nvPr>
        </p:nvPicPr>
        <p:blipFill>
          <a:blip r:embed="rId2" cstate="print"/>
          <a:srcRect/>
          <a:stretch>
            <a:fillRect/>
          </a:stretch>
        </p:blipFill>
        <p:spPr bwMode="auto">
          <a:xfrm>
            <a:off x="2438400" y="1981201"/>
            <a:ext cx="2413488" cy="1981919"/>
          </a:xfrm>
          <a:prstGeom prst="rect">
            <a:avLst/>
          </a:prstGeom>
          <a:noFill/>
          <a:ln w="9525">
            <a:noFill/>
            <a:miter lim="800000"/>
            <a:headEnd/>
            <a:tailEnd/>
          </a:ln>
        </p:spPr>
      </p:pic>
      <p:pic>
        <p:nvPicPr>
          <p:cNvPr id="8" name="Content Placeholder 7"/>
          <p:cNvPicPr>
            <a:picLocks noGrp="1"/>
          </p:cNvPicPr>
          <p:nvPr>
            <p:ph sz="quarter" idx="2"/>
          </p:nvPr>
        </p:nvPicPr>
        <p:blipFill>
          <a:blip r:embed="rId3" cstate="print"/>
          <a:srcRect/>
          <a:stretch>
            <a:fillRect/>
          </a:stretch>
        </p:blipFill>
        <p:spPr bwMode="auto">
          <a:xfrm>
            <a:off x="4495800" y="1905000"/>
            <a:ext cx="2819400" cy="2209800"/>
          </a:xfrm>
          <a:prstGeom prst="rect">
            <a:avLst/>
          </a:prstGeom>
          <a:noFill/>
          <a:ln w="9525">
            <a:noFill/>
            <a:miter lim="800000"/>
            <a:headEnd/>
            <a:tailEnd/>
          </a:ln>
        </p:spPr>
      </p:pic>
      <p:pic>
        <p:nvPicPr>
          <p:cNvPr id="11" name="Content Placeholder 9"/>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7044464" y="1635635"/>
            <a:ext cx="3688851" cy="4343400"/>
          </a:xfrm>
          <a:prstGeom prst="rect">
            <a:avLst/>
          </a:prstGeom>
          <a:noFill/>
          <a:ln w="9525">
            <a:solidFill>
              <a:schemeClr val="bg1"/>
            </a:solidFill>
            <a:miter lim="800000"/>
            <a:headEnd/>
            <a:tailEnd/>
          </a:ln>
        </p:spPr>
      </p:pic>
      <p:sp>
        <p:nvSpPr>
          <p:cNvPr id="3" name="Rectangle 2"/>
          <p:cNvSpPr/>
          <p:nvPr/>
        </p:nvSpPr>
        <p:spPr>
          <a:xfrm>
            <a:off x="5334000" y="6477000"/>
            <a:ext cx="46482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43200" y="4114800"/>
            <a:ext cx="6883616" cy="369332"/>
          </a:xfrm>
          <a:prstGeom prst="rect">
            <a:avLst/>
          </a:prstGeom>
          <a:solidFill>
            <a:schemeClr val="bg1"/>
          </a:solidFill>
        </p:spPr>
        <p:txBody>
          <a:bodyPr wrap="none" rtlCol="0">
            <a:spAutoFit/>
          </a:bodyPr>
          <a:lstStyle/>
          <a:p>
            <a:r>
              <a:rPr lang="en-US" dirty="0"/>
              <a:t>           1                                        2                                                       3              </a:t>
            </a:r>
          </a:p>
        </p:txBody>
      </p:sp>
      <p:sp>
        <p:nvSpPr>
          <p:cNvPr id="6" name="Rectangle 5"/>
          <p:cNvSpPr/>
          <p:nvPr/>
        </p:nvSpPr>
        <p:spPr>
          <a:xfrm>
            <a:off x="7315200" y="3733800"/>
            <a:ext cx="762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DB428C41-1B76-699C-8B36-5645D1546AB1}"/>
              </a:ext>
            </a:extLst>
          </p:cNvPr>
          <p:cNvSpPr>
            <a:spLocks noGrp="1"/>
          </p:cNvSpPr>
          <p:nvPr>
            <p:ph sz="quarter" idx="4"/>
          </p:nvPr>
        </p:nvSpPr>
        <p:spPr>
          <a:xfrm>
            <a:off x="-1773475" y="1646521"/>
            <a:ext cx="4038600" cy="1981200"/>
          </a:xfrm>
        </p:spPr>
        <p:txBody>
          <a:bodyPr/>
          <a:lstStyle/>
          <a:p>
            <a:endParaRPr lang="en-US" dirty="0"/>
          </a:p>
        </p:txBody>
      </p:sp>
      <p:sp>
        <p:nvSpPr>
          <p:cNvPr id="20" name="Rectangle 19">
            <a:extLst>
              <a:ext uri="{FF2B5EF4-FFF2-40B4-BE49-F238E27FC236}">
                <a16:creationId xmlns:a16="http://schemas.microsoft.com/office/drawing/2014/main" id="{17A70862-4FC1-5B58-CE40-9C8901D56C0C}"/>
              </a:ext>
            </a:extLst>
          </p:cNvPr>
          <p:cNvSpPr/>
          <p:nvPr/>
        </p:nvSpPr>
        <p:spPr>
          <a:xfrm>
            <a:off x="7955282" y="4332515"/>
            <a:ext cx="45719" cy="57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56A3668-E2D7-1A48-D043-3BE59F99C7CE}"/>
              </a:ext>
            </a:extLst>
          </p:cNvPr>
          <p:cNvSpPr/>
          <p:nvPr/>
        </p:nvSpPr>
        <p:spPr>
          <a:xfrm>
            <a:off x="7689416" y="4513230"/>
            <a:ext cx="1759384" cy="1811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AEBD744-A8E9-E4D3-9BE7-FB8B9C45A8D7}"/>
              </a:ext>
            </a:extLst>
          </p:cNvPr>
          <p:cNvSpPr txBox="1"/>
          <p:nvPr/>
        </p:nvSpPr>
        <p:spPr>
          <a:xfrm>
            <a:off x="2504159" y="1981200"/>
            <a:ext cx="309700" cy="369332"/>
          </a:xfrm>
          <a:prstGeom prst="rect">
            <a:avLst/>
          </a:prstGeom>
          <a:noFill/>
        </p:spPr>
        <p:txBody>
          <a:bodyPr wrap="none" rtlCol="0">
            <a:spAutoFit/>
          </a:bodyPr>
          <a:lstStyle/>
          <a:p>
            <a:r>
              <a:rPr lang="en-US" dirty="0"/>
              <a:t>B</a:t>
            </a:r>
          </a:p>
        </p:txBody>
      </p:sp>
      <p:sp>
        <p:nvSpPr>
          <p:cNvPr id="25" name="Rectangle 24">
            <a:extLst>
              <a:ext uri="{FF2B5EF4-FFF2-40B4-BE49-F238E27FC236}">
                <a16:creationId xmlns:a16="http://schemas.microsoft.com/office/drawing/2014/main" id="{B8073E21-8D32-D1C9-4C59-8F934623FC73}"/>
              </a:ext>
            </a:extLst>
          </p:cNvPr>
          <p:cNvSpPr/>
          <p:nvPr/>
        </p:nvSpPr>
        <p:spPr>
          <a:xfrm>
            <a:off x="1524000" y="1524000"/>
            <a:ext cx="9525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7FD2023-E387-4350-5338-90567B204DE0}"/>
              </a:ext>
            </a:extLst>
          </p:cNvPr>
          <p:cNvSpPr txBox="1"/>
          <p:nvPr/>
        </p:nvSpPr>
        <p:spPr>
          <a:xfrm>
            <a:off x="2438401" y="1524000"/>
            <a:ext cx="5323189" cy="369332"/>
          </a:xfrm>
          <a:prstGeom prst="rect">
            <a:avLst/>
          </a:prstGeom>
          <a:noFill/>
        </p:spPr>
        <p:txBody>
          <a:bodyPr wrap="none" rtlCol="0">
            <a:spAutoFit/>
          </a:bodyPr>
          <a:lstStyle/>
          <a:p>
            <a:r>
              <a:rPr lang="en-US" b="1" dirty="0">
                <a:solidFill>
                  <a:schemeClr val="bg1"/>
                </a:solidFill>
              </a:rPr>
              <a:t>Biceps tenodesis in a groove on the greater tuberosity</a:t>
            </a:r>
          </a:p>
        </p:txBody>
      </p:sp>
      <p:sp>
        <p:nvSpPr>
          <p:cNvPr id="26" name="Rectangle 25">
            <a:extLst>
              <a:ext uri="{FF2B5EF4-FFF2-40B4-BE49-F238E27FC236}">
                <a16:creationId xmlns:a16="http://schemas.microsoft.com/office/drawing/2014/main" id="{50F32285-0F18-9FA5-5418-5B897A7D441A}"/>
              </a:ext>
            </a:extLst>
          </p:cNvPr>
          <p:cNvSpPr/>
          <p:nvPr/>
        </p:nvSpPr>
        <p:spPr>
          <a:xfrm>
            <a:off x="1458686" y="1905001"/>
            <a:ext cx="9742714" cy="18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410B9F0-C281-4837-B467-3F9474326C04}"/>
              </a:ext>
            </a:extLst>
          </p:cNvPr>
          <p:cNvSpPr/>
          <p:nvPr/>
        </p:nvSpPr>
        <p:spPr>
          <a:xfrm>
            <a:off x="1611086" y="3933304"/>
            <a:ext cx="9742714" cy="18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04A3332-BC94-E0A4-55DC-FB80E109A9BD}"/>
              </a:ext>
            </a:extLst>
          </p:cNvPr>
          <p:cNvSpPr/>
          <p:nvPr/>
        </p:nvSpPr>
        <p:spPr>
          <a:xfrm>
            <a:off x="1611086" y="4495801"/>
            <a:ext cx="9742714" cy="18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C99FF0-64AF-46B1-5E73-E4697D6A6553}"/>
              </a:ext>
            </a:extLst>
          </p:cNvPr>
          <p:cNvSpPr/>
          <p:nvPr/>
        </p:nvSpPr>
        <p:spPr>
          <a:xfrm>
            <a:off x="1611086" y="6676504"/>
            <a:ext cx="9742714" cy="18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79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878368558"/>
              </p:ext>
            </p:extLst>
          </p:nvPr>
        </p:nvGraphicFramePr>
        <p:xfrm>
          <a:off x="308346" y="31898"/>
          <a:ext cx="7010400" cy="16510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776824">
                  <a:extLst>
                    <a:ext uri="{9D8B030D-6E8A-4147-A177-3AD203B41FA5}">
                      <a16:colId xmlns:a16="http://schemas.microsoft.com/office/drawing/2014/main" val="4173780186"/>
                    </a:ext>
                  </a:extLst>
                </a:gridCol>
                <a:gridCol w="1051976">
                  <a:extLst>
                    <a:ext uri="{9D8B030D-6E8A-4147-A177-3AD203B41FA5}">
                      <a16:colId xmlns:a16="http://schemas.microsoft.com/office/drawing/2014/main" val="3186036970"/>
                    </a:ext>
                  </a:extLst>
                </a:gridCol>
                <a:gridCol w="1400092">
                  <a:extLst>
                    <a:ext uri="{9D8B030D-6E8A-4147-A177-3AD203B41FA5}">
                      <a16:colId xmlns:a16="http://schemas.microsoft.com/office/drawing/2014/main" val="3965752379"/>
                    </a:ext>
                  </a:extLst>
                </a:gridCol>
              </a:tblGrid>
              <a:tr h="288152">
                <a:tc>
                  <a:txBody>
                    <a:bodyPr/>
                    <a:lstStyle/>
                    <a:p>
                      <a:r>
                        <a:rPr lang="en-US" dirty="0"/>
                        <a:t>PHASE 1</a:t>
                      </a:r>
                    </a:p>
                  </a:txBody>
                  <a:tcPr/>
                </a:tc>
                <a:tc>
                  <a:txBody>
                    <a:bodyPr/>
                    <a:lstStyle/>
                    <a:p>
                      <a:r>
                        <a:rPr lang="en-US" dirty="0"/>
                        <a:t>START</a:t>
                      </a:r>
                    </a:p>
                  </a:txBody>
                  <a:tcPr/>
                </a:tc>
                <a:tc>
                  <a:txBody>
                    <a:bodyPr/>
                    <a:lstStyle/>
                    <a:p>
                      <a:r>
                        <a:rPr lang="en-US" dirty="0"/>
                        <a:t>EXERCISES</a:t>
                      </a:r>
                    </a:p>
                  </a:txBody>
                  <a:tcPr/>
                </a:tc>
                <a:tc>
                  <a:txBody>
                    <a:bodyPr/>
                    <a:lstStyle/>
                    <a:p>
                      <a:r>
                        <a:rPr lang="en-US" dirty="0"/>
                        <a:t>SCAPULAR </a:t>
                      </a:r>
                    </a:p>
                  </a:txBody>
                  <a:tcPr/>
                </a:tc>
                <a:tc>
                  <a:txBody>
                    <a:bodyPr/>
                    <a:lstStyle/>
                    <a:p>
                      <a:r>
                        <a:rPr lang="en-US" dirty="0"/>
                        <a:t>SLING</a:t>
                      </a:r>
                    </a:p>
                  </a:txBody>
                  <a:tcPr/>
                </a:tc>
                <a:tc>
                  <a:txBody>
                    <a:bodyPr/>
                    <a:lstStyle/>
                    <a:p>
                      <a:r>
                        <a:rPr lang="en-US" dirty="0"/>
                        <a:t>RESTRICTIONS</a:t>
                      </a:r>
                    </a:p>
                  </a:txBody>
                  <a:tcPr/>
                </a:tc>
                <a:extLst>
                  <a:ext uri="{0D108BD9-81ED-4DB2-BD59-A6C34878D82A}">
                    <a16:rowId xmlns:a16="http://schemas.microsoft.com/office/drawing/2014/main" val="1679973318"/>
                  </a:ext>
                </a:extLst>
              </a:tr>
              <a:tr h="370840">
                <a:tc>
                  <a:txBody>
                    <a:bodyPr/>
                    <a:lstStyle/>
                    <a:p>
                      <a:r>
                        <a:rPr lang="en-US" dirty="0"/>
                        <a:t>Partial and Small</a:t>
                      </a:r>
                    </a:p>
                  </a:txBody>
                  <a:tcPr/>
                </a:tc>
                <a:tc>
                  <a:txBody>
                    <a:bodyPr/>
                    <a:lstStyle/>
                    <a:p>
                      <a:r>
                        <a:rPr lang="en-US" dirty="0"/>
                        <a:t>1ST</a:t>
                      </a:r>
                    </a:p>
                  </a:txBody>
                  <a:tcPr/>
                </a:tc>
                <a:tc>
                  <a:txBody>
                    <a:bodyPr/>
                    <a:lstStyle/>
                    <a:p>
                      <a:r>
                        <a:rPr lang="en-US" dirty="0"/>
                        <a:t>All 3 Passive exercises</a:t>
                      </a:r>
                    </a:p>
                  </a:txBody>
                  <a:tcPr/>
                </a:tc>
                <a:tc>
                  <a:txBody>
                    <a:bodyPr/>
                    <a:lstStyle/>
                    <a:p>
                      <a:r>
                        <a:rPr lang="en-US" dirty="0"/>
                        <a:t>1</a:t>
                      </a:r>
                      <a:r>
                        <a:rPr lang="en-US" baseline="30000" dirty="0"/>
                        <a:t>st</a:t>
                      </a:r>
                      <a:r>
                        <a:rPr lang="en-US" dirty="0"/>
                        <a:t> </a:t>
                      </a:r>
                    </a:p>
                  </a:txBody>
                  <a:tcPr/>
                </a:tc>
                <a:tc>
                  <a:txBody>
                    <a:bodyPr/>
                    <a:lstStyle/>
                    <a:p>
                      <a:r>
                        <a:rPr lang="en-US" dirty="0"/>
                        <a:t>Out doors </a:t>
                      </a:r>
                    </a:p>
                  </a:txBody>
                  <a:tcPr/>
                </a:tc>
                <a:tc>
                  <a:txBody>
                    <a:bodyPr/>
                    <a:lstStyle/>
                    <a:p>
                      <a:r>
                        <a:rPr lang="en-US" dirty="0"/>
                        <a:t>NO active Elbow Elev.</a:t>
                      </a:r>
                    </a:p>
                  </a:txBody>
                  <a:tcPr/>
                </a:tc>
                <a:extLst>
                  <a:ext uri="{0D108BD9-81ED-4DB2-BD59-A6C34878D82A}">
                    <a16:rowId xmlns:a16="http://schemas.microsoft.com/office/drawing/2014/main" val="1055351367"/>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7" name="Content Placeholder 4">
            <a:extLst>
              <a:ext uri="{FF2B5EF4-FFF2-40B4-BE49-F238E27FC236}">
                <a16:creationId xmlns:a16="http://schemas.microsoft.com/office/drawing/2014/main" id="{BD30503D-61D3-50A9-B355-19A442C60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525" y="137785"/>
            <a:ext cx="4627273" cy="6355089"/>
          </a:xfrm>
          <a:prstGeom prst="rect">
            <a:avLst/>
          </a:prstGeom>
        </p:spPr>
      </p:pic>
      <p:sp>
        <p:nvSpPr>
          <p:cNvPr id="8" name="Rectangle 7">
            <a:extLst>
              <a:ext uri="{FF2B5EF4-FFF2-40B4-BE49-F238E27FC236}">
                <a16:creationId xmlns:a16="http://schemas.microsoft.com/office/drawing/2014/main" id="{759F885D-CA5E-D113-ED46-B9A03024D0F5}"/>
              </a:ext>
            </a:extLst>
          </p:cNvPr>
          <p:cNvSpPr/>
          <p:nvPr/>
        </p:nvSpPr>
        <p:spPr>
          <a:xfrm>
            <a:off x="7729870" y="1116419"/>
            <a:ext cx="2094614" cy="1711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6EC2AB-BD38-4DC7-BF9C-176030F1CB02}"/>
              </a:ext>
            </a:extLst>
          </p:cNvPr>
          <p:cNvSpPr/>
          <p:nvPr/>
        </p:nvSpPr>
        <p:spPr>
          <a:xfrm>
            <a:off x="7740502" y="2849526"/>
            <a:ext cx="1254642" cy="16586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826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1565722273"/>
              </p:ext>
            </p:extLst>
          </p:nvPr>
        </p:nvGraphicFramePr>
        <p:xfrm>
          <a:off x="308346" y="31898"/>
          <a:ext cx="7010400" cy="25654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776824">
                  <a:extLst>
                    <a:ext uri="{9D8B030D-6E8A-4147-A177-3AD203B41FA5}">
                      <a16:colId xmlns:a16="http://schemas.microsoft.com/office/drawing/2014/main" val="4173780186"/>
                    </a:ext>
                  </a:extLst>
                </a:gridCol>
                <a:gridCol w="1051976">
                  <a:extLst>
                    <a:ext uri="{9D8B030D-6E8A-4147-A177-3AD203B41FA5}">
                      <a16:colId xmlns:a16="http://schemas.microsoft.com/office/drawing/2014/main" val="3186036970"/>
                    </a:ext>
                  </a:extLst>
                </a:gridCol>
                <a:gridCol w="1400092">
                  <a:extLst>
                    <a:ext uri="{9D8B030D-6E8A-4147-A177-3AD203B41FA5}">
                      <a16:colId xmlns:a16="http://schemas.microsoft.com/office/drawing/2014/main" val="3965752379"/>
                    </a:ext>
                  </a:extLst>
                </a:gridCol>
              </a:tblGrid>
              <a:tr h="288152">
                <a:tc>
                  <a:txBody>
                    <a:bodyPr/>
                    <a:lstStyle/>
                    <a:p>
                      <a:r>
                        <a:rPr lang="en-US" dirty="0"/>
                        <a:t>PHASE 1</a:t>
                      </a:r>
                    </a:p>
                  </a:txBody>
                  <a:tcPr/>
                </a:tc>
                <a:tc>
                  <a:txBody>
                    <a:bodyPr/>
                    <a:lstStyle/>
                    <a:p>
                      <a:r>
                        <a:rPr lang="en-US" dirty="0"/>
                        <a:t>START</a:t>
                      </a:r>
                    </a:p>
                  </a:txBody>
                  <a:tcPr/>
                </a:tc>
                <a:tc>
                  <a:txBody>
                    <a:bodyPr/>
                    <a:lstStyle/>
                    <a:p>
                      <a:r>
                        <a:rPr lang="en-US" dirty="0"/>
                        <a:t>EXERCISES</a:t>
                      </a:r>
                    </a:p>
                  </a:txBody>
                  <a:tcPr/>
                </a:tc>
                <a:tc>
                  <a:txBody>
                    <a:bodyPr/>
                    <a:lstStyle/>
                    <a:p>
                      <a:r>
                        <a:rPr lang="en-US" dirty="0"/>
                        <a:t>SCAPULAR </a:t>
                      </a:r>
                    </a:p>
                  </a:txBody>
                  <a:tcPr/>
                </a:tc>
                <a:tc>
                  <a:txBody>
                    <a:bodyPr/>
                    <a:lstStyle/>
                    <a:p>
                      <a:r>
                        <a:rPr lang="en-US" dirty="0"/>
                        <a:t>SLING</a:t>
                      </a:r>
                    </a:p>
                  </a:txBody>
                  <a:tcPr/>
                </a:tc>
                <a:tc>
                  <a:txBody>
                    <a:bodyPr/>
                    <a:lstStyle/>
                    <a:p>
                      <a:r>
                        <a:rPr lang="en-US" dirty="0"/>
                        <a:t>RESTRICTIONS</a:t>
                      </a:r>
                    </a:p>
                  </a:txBody>
                  <a:tcPr/>
                </a:tc>
                <a:extLst>
                  <a:ext uri="{0D108BD9-81ED-4DB2-BD59-A6C34878D82A}">
                    <a16:rowId xmlns:a16="http://schemas.microsoft.com/office/drawing/2014/main" val="1679973318"/>
                  </a:ext>
                </a:extLst>
              </a:tr>
              <a:tr h="370840">
                <a:tc>
                  <a:txBody>
                    <a:bodyPr/>
                    <a:lstStyle/>
                    <a:p>
                      <a:r>
                        <a:rPr lang="en-US" dirty="0"/>
                        <a:t>Partial and Small</a:t>
                      </a:r>
                    </a:p>
                  </a:txBody>
                  <a:tcPr/>
                </a:tc>
                <a:tc>
                  <a:txBody>
                    <a:bodyPr/>
                    <a:lstStyle/>
                    <a:p>
                      <a:r>
                        <a:rPr lang="en-US" dirty="0"/>
                        <a:t>1ST</a:t>
                      </a:r>
                    </a:p>
                  </a:txBody>
                  <a:tcPr/>
                </a:tc>
                <a:tc>
                  <a:txBody>
                    <a:bodyPr/>
                    <a:lstStyle/>
                    <a:p>
                      <a:r>
                        <a:rPr lang="en-US" dirty="0"/>
                        <a:t>All 3 Passive exercises</a:t>
                      </a:r>
                    </a:p>
                  </a:txBody>
                  <a:tcPr/>
                </a:tc>
                <a:tc>
                  <a:txBody>
                    <a:bodyPr/>
                    <a:lstStyle/>
                    <a:p>
                      <a:r>
                        <a:rPr lang="en-US" dirty="0"/>
                        <a:t>1</a:t>
                      </a:r>
                      <a:r>
                        <a:rPr lang="en-US" baseline="30000" dirty="0"/>
                        <a:t>st</a:t>
                      </a:r>
                      <a:r>
                        <a:rPr lang="en-US" dirty="0"/>
                        <a:t> </a:t>
                      </a:r>
                    </a:p>
                  </a:txBody>
                  <a:tcPr/>
                </a:tc>
                <a:tc>
                  <a:txBody>
                    <a:bodyPr/>
                    <a:lstStyle/>
                    <a:p>
                      <a:r>
                        <a:rPr lang="en-US" dirty="0"/>
                        <a:t>Out doors </a:t>
                      </a:r>
                    </a:p>
                  </a:txBody>
                  <a:tcPr/>
                </a:tc>
                <a:tc>
                  <a:txBody>
                    <a:bodyPr/>
                    <a:lstStyle/>
                    <a:p>
                      <a:r>
                        <a:rPr lang="en-US" dirty="0"/>
                        <a:t>NO active Elbow Elev.</a:t>
                      </a:r>
                    </a:p>
                  </a:txBody>
                  <a:tcPr/>
                </a:tc>
                <a:extLst>
                  <a:ext uri="{0D108BD9-81ED-4DB2-BD59-A6C34878D82A}">
                    <a16:rowId xmlns:a16="http://schemas.microsoft.com/office/drawing/2014/main" val="1055351367"/>
                  </a:ext>
                </a:extLst>
              </a:tr>
              <a:tr h="370840">
                <a:tc>
                  <a:txBody>
                    <a:bodyPr/>
                    <a:lstStyle/>
                    <a:p>
                      <a:r>
                        <a:rPr lang="en-US" dirty="0"/>
                        <a:t>Medium</a:t>
                      </a:r>
                    </a:p>
                  </a:txBody>
                  <a:tcPr/>
                </a:tc>
                <a:tc>
                  <a:txBody>
                    <a:bodyPr/>
                    <a:lstStyle/>
                    <a:p>
                      <a:r>
                        <a:rPr lang="en-US" dirty="0"/>
                        <a:t>1ST</a:t>
                      </a:r>
                    </a:p>
                  </a:txBody>
                  <a:tcPr/>
                </a:tc>
                <a:tc>
                  <a:txBody>
                    <a:bodyPr/>
                    <a:lstStyle/>
                    <a:p>
                      <a:r>
                        <a:rPr lang="en-US" dirty="0"/>
                        <a:t>Pendulum  1</a:t>
                      </a:r>
                      <a:r>
                        <a:rPr lang="en-US" baseline="30000" dirty="0"/>
                        <a:t>st</a:t>
                      </a:r>
                      <a:r>
                        <a:rPr lang="en-US" dirty="0"/>
                        <a:t>  </a:t>
                      </a:r>
                      <a:r>
                        <a:rPr lang="en-US" dirty="0" err="1"/>
                        <a:t>Ext.Rot</a:t>
                      </a:r>
                      <a:r>
                        <a:rPr lang="en-US" dirty="0"/>
                        <a:t>.      2</a:t>
                      </a:r>
                      <a:r>
                        <a:rPr lang="en-US" baseline="30000" dirty="0"/>
                        <a:t>nd</a:t>
                      </a:r>
                      <a:endParaRPr lang="en-US" dirty="0"/>
                    </a:p>
                    <a:p>
                      <a:r>
                        <a:rPr lang="en-US" dirty="0"/>
                        <a:t>Elevation    3</a:t>
                      </a:r>
                      <a:r>
                        <a:rPr lang="en-US" baseline="30000" dirty="0"/>
                        <a:t>rd</a:t>
                      </a:r>
                      <a:r>
                        <a:rPr lang="en-US" dirty="0"/>
                        <a:t> </a:t>
                      </a:r>
                    </a:p>
                  </a:txBody>
                  <a:tcPr/>
                </a:tc>
                <a:tc>
                  <a:txBody>
                    <a:bodyPr/>
                    <a:lstStyle/>
                    <a:p>
                      <a:r>
                        <a:rPr lang="en-US" dirty="0"/>
                        <a:t>3</a:t>
                      </a:r>
                      <a:r>
                        <a:rPr lang="en-US" baseline="30000" dirty="0"/>
                        <a:t>rd</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341325371"/>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7" name="Content Placeholder 4">
            <a:extLst>
              <a:ext uri="{FF2B5EF4-FFF2-40B4-BE49-F238E27FC236}">
                <a16:creationId xmlns:a16="http://schemas.microsoft.com/office/drawing/2014/main" id="{BD30503D-61D3-50A9-B355-19A442C60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525" y="137785"/>
            <a:ext cx="4627273" cy="6355089"/>
          </a:xfrm>
          <a:prstGeom prst="rect">
            <a:avLst/>
          </a:prstGeom>
        </p:spPr>
      </p:pic>
      <p:sp>
        <p:nvSpPr>
          <p:cNvPr id="8" name="Rectangle 7">
            <a:extLst>
              <a:ext uri="{FF2B5EF4-FFF2-40B4-BE49-F238E27FC236}">
                <a16:creationId xmlns:a16="http://schemas.microsoft.com/office/drawing/2014/main" id="{759F885D-CA5E-D113-ED46-B9A03024D0F5}"/>
              </a:ext>
            </a:extLst>
          </p:cNvPr>
          <p:cNvSpPr/>
          <p:nvPr/>
        </p:nvSpPr>
        <p:spPr>
          <a:xfrm>
            <a:off x="7729870" y="1116419"/>
            <a:ext cx="2094614" cy="1711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6EC2AB-BD38-4DC7-BF9C-176030F1CB02}"/>
              </a:ext>
            </a:extLst>
          </p:cNvPr>
          <p:cNvSpPr/>
          <p:nvPr/>
        </p:nvSpPr>
        <p:spPr>
          <a:xfrm>
            <a:off x="7740502" y="2849526"/>
            <a:ext cx="1254642" cy="16586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439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2717136279"/>
              </p:ext>
            </p:extLst>
          </p:nvPr>
        </p:nvGraphicFramePr>
        <p:xfrm>
          <a:off x="308346" y="31898"/>
          <a:ext cx="7010400" cy="34798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776824">
                  <a:extLst>
                    <a:ext uri="{9D8B030D-6E8A-4147-A177-3AD203B41FA5}">
                      <a16:colId xmlns:a16="http://schemas.microsoft.com/office/drawing/2014/main" val="4173780186"/>
                    </a:ext>
                  </a:extLst>
                </a:gridCol>
                <a:gridCol w="1051976">
                  <a:extLst>
                    <a:ext uri="{9D8B030D-6E8A-4147-A177-3AD203B41FA5}">
                      <a16:colId xmlns:a16="http://schemas.microsoft.com/office/drawing/2014/main" val="3186036970"/>
                    </a:ext>
                  </a:extLst>
                </a:gridCol>
                <a:gridCol w="1400092">
                  <a:extLst>
                    <a:ext uri="{9D8B030D-6E8A-4147-A177-3AD203B41FA5}">
                      <a16:colId xmlns:a16="http://schemas.microsoft.com/office/drawing/2014/main" val="3965752379"/>
                    </a:ext>
                  </a:extLst>
                </a:gridCol>
              </a:tblGrid>
              <a:tr h="288152">
                <a:tc>
                  <a:txBody>
                    <a:bodyPr/>
                    <a:lstStyle/>
                    <a:p>
                      <a:r>
                        <a:rPr lang="en-US" dirty="0"/>
                        <a:t>PHASE 1</a:t>
                      </a:r>
                    </a:p>
                  </a:txBody>
                  <a:tcPr/>
                </a:tc>
                <a:tc>
                  <a:txBody>
                    <a:bodyPr/>
                    <a:lstStyle/>
                    <a:p>
                      <a:r>
                        <a:rPr lang="en-US" dirty="0"/>
                        <a:t>START</a:t>
                      </a:r>
                    </a:p>
                  </a:txBody>
                  <a:tcPr/>
                </a:tc>
                <a:tc>
                  <a:txBody>
                    <a:bodyPr/>
                    <a:lstStyle/>
                    <a:p>
                      <a:r>
                        <a:rPr lang="en-US" dirty="0"/>
                        <a:t>EXERCISES</a:t>
                      </a:r>
                    </a:p>
                  </a:txBody>
                  <a:tcPr/>
                </a:tc>
                <a:tc>
                  <a:txBody>
                    <a:bodyPr/>
                    <a:lstStyle/>
                    <a:p>
                      <a:r>
                        <a:rPr lang="en-US" dirty="0"/>
                        <a:t>SCAPULAR </a:t>
                      </a:r>
                    </a:p>
                  </a:txBody>
                  <a:tcPr/>
                </a:tc>
                <a:tc>
                  <a:txBody>
                    <a:bodyPr/>
                    <a:lstStyle/>
                    <a:p>
                      <a:r>
                        <a:rPr lang="en-US" dirty="0"/>
                        <a:t>SLING</a:t>
                      </a:r>
                    </a:p>
                  </a:txBody>
                  <a:tcPr/>
                </a:tc>
                <a:tc>
                  <a:txBody>
                    <a:bodyPr/>
                    <a:lstStyle/>
                    <a:p>
                      <a:r>
                        <a:rPr lang="en-US" dirty="0"/>
                        <a:t>RESTRICTIONS</a:t>
                      </a:r>
                    </a:p>
                  </a:txBody>
                  <a:tcPr/>
                </a:tc>
                <a:extLst>
                  <a:ext uri="{0D108BD9-81ED-4DB2-BD59-A6C34878D82A}">
                    <a16:rowId xmlns:a16="http://schemas.microsoft.com/office/drawing/2014/main" val="1679973318"/>
                  </a:ext>
                </a:extLst>
              </a:tr>
              <a:tr h="370840">
                <a:tc>
                  <a:txBody>
                    <a:bodyPr/>
                    <a:lstStyle/>
                    <a:p>
                      <a:r>
                        <a:rPr lang="en-US" dirty="0"/>
                        <a:t>Partial and Small</a:t>
                      </a:r>
                    </a:p>
                  </a:txBody>
                  <a:tcPr/>
                </a:tc>
                <a:tc>
                  <a:txBody>
                    <a:bodyPr/>
                    <a:lstStyle/>
                    <a:p>
                      <a:r>
                        <a:rPr lang="en-US" dirty="0"/>
                        <a:t>1ST</a:t>
                      </a:r>
                    </a:p>
                  </a:txBody>
                  <a:tcPr/>
                </a:tc>
                <a:tc>
                  <a:txBody>
                    <a:bodyPr/>
                    <a:lstStyle/>
                    <a:p>
                      <a:r>
                        <a:rPr lang="en-US" dirty="0"/>
                        <a:t>All 3 Passive exercises</a:t>
                      </a:r>
                    </a:p>
                  </a:txBody>
                  <a:tcPr/>
                </a:tc>
                <a:tc>
                  <a:txBody>
                    <a:bodyPr/>
                    <a:lstStyle/>
                    <a:p>
                      <a:r>
                        <a:rPr lang="en-US" dirty="0"/>
                        <a:t>1</a:t>
                      </a:r>
                      <a:r>
                        <a:rPr lang="en-US" baseline="30000" dirty="0"/>
                        <a:t>st</a:t>
                      </a:r>
                      <a:r>
                        <a:rPr lang="en-US" dirty="0"/>
                        <a:t> </a:t>
                      </a:r>
                    </a:p>
                  </a:txBody>
                  <a:tcPr/>
                </a:tc>
                <a:tc>
                  <a:txBody>
                    <a:bodyPr/>
                    <a:lstStyle/>
                    <a:p>
                      <a:r>
                        <a:rPr lang="en-US" dirty="0"/>
                        <a:t>Out doors </a:t>
                      </a:r>
                    </a:p>
                  </a:txBody>
                  <a:tcPr/>
                </a:tc>
                <a:tc>
                  <a:txBody>
                    <a:bodyPr/>
                    <a:lstStyle/>
                    <a:p>
                      <a:r>
                        <a:rPr lang="en-US" dirty="0"/>
                        <a:t>NO active Elbow Elev.</a:t>
                      </a:r>
                    </a:p>
                  </a:txBody>
                  <a:tcPr/>
                </a:tc>
                <a:extLst>
                  <a:ext uri="{0D108BD9-81ED-4DB2-BD59-A6C34878D82A}">
                    <a16:rowId xmlns:a16="http://schemas.microsoft.com/office/drawing/2014/main" val="1055351367"/>
                  </a:ext>
                </a:extLst>
              </a:tr>
              <a:tr h="370840">
                <a:tc>
                  <a:txBody>
                    <a:bodyPr/>
                    <a:lstStyle/>
                    <a:p>
                      <a:r>
                        <a:rPr lang="en-US" dirty="0"/>
                        <a:t>Medium</a:t>
                      </a:r>
                    </a:p>
                  </a:txBody>
                  <a:tcPr/>
                </a:tc>
                <a:tc>
                  <a:txBody>
                    <a:bodyPr/>
                    <a:lstStyle/>
                    <a:p>
                      <a:r>
                        <a:rPr lang="en-US" dirty="0"/>
                        <a:t>1ST</a:t>
                      </a:r>
                    </a:p>
                  </a:txBody>
                  <a:tcPr/>
                </a:tc>
                <a:tc>
                  <a:txBody>
                    <a:bodyPr/>
                    <a:lstStyle/>
                    <a:p>
                      <a:r>
                        <a:rPr lang="en-US" dirty="0"/>
                        <a:t>Pendulum  1</a:t>
                      </a:r>
                      <a:r>
                        <a:rPr lang="en-US" baseline="30000" dirty="0"/>
                        <a:t>st</a:t>
                      </a:r>
                      <a:r>
                        <a:rPr lang="en-US" dirty="0"/>
                        <a:t>  </a:t>
                      </a:r>
                      <a:r>
                        <a:rPr lang="en-US" dirty="0" err="1"/>
                        <a:t>Ext.Rot</a:t>
                      </a:r>
                      <a:r>
                        <a:rPr lang="en-US" dirty="0"/>
                        <a:t>.      2</a:t>
                      </a:r>
                      <a:r>
                        <a:rPr lang="en-US" baseline="30000" dirty="0"/>
                        <a:t>nd</a:t>
                      </a:r>
                      <a:endParaRPr lang="en-US" dirty="0"/>
                    </a:p>
                    <a:p>
                      <a:r>
                        <a:rPr lang="en-US" dirty="0"/>
                        <a:t>Elevation    3</a:t>
                      </a:r>
                      <a:r>
                        <a:rPr lang="en-US" baseline="30000" dirty="0"/>
                        <a:t>rd</a:t>
                      </a:r>
                      <a:r>
                        <a:rPr lang="en-US" dirty="0"/>
                        <a:t> </a:t>
                      </a:r>
                    </a:p>
                  </a:txBody>
                  <a:tcPr/>
                </a:tc>
                <a:tc>
                  <a:txBody>
                    <a:bodyPr/>
                    <a:lstStyle/>
                    <a:p>
                      <a:r>
                        <a:rPr lang="en-US" dirty="0"/>
                        <a:t>3</a:t>
                      </a:r>
                      <a:r>
                        <a:rPr lang="en-US" baseline="30000" dirty="0"/>
                        <a:t>rd</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341325371"/>
                  </a:ext>
                </a:extLst>
              </a:tr>
              <a:tr h="370840">
                <a:tc>
                  <a:txBody>
                    <a:bodyPr/>
                    <a:lstStyle/>
                    <a:p>
                      <a:r>
                        <a:rPr lang="en-US" dirty="0"/>
                        <a:t>Large</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3rd</a:t>
                      </a:r>
                    </a:p>
                  </a:txBody>
                  <a:tcPr/>
                </a:tc>
                <a:tc>
                  <a:txBody>
                    <a:bodyPr/>
                    <a:lstStyle/>
                    <a:p>
                      <a:r>
                        <a:rPr lang="en-US" dirty="0"/>
                        <a:t>Out doors +mobile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1343508550"/>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7" name="Content Placeholder 4">
            <a:extLst>
              <a:ext uri="{FF2B5EF4-FFF2-40B4-BE49-F238E27FC236}">
                <a16:creationId xmlns:a16="http://schemas.microsoft.com/office/drawing/2014/main" id="{BD30503D-61D3-50A9-B355-19A442C60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525" y="137785"/>
            <a:ext cx="4627273" cy="6355089"/>
          </a:xfrm>
          <a:prstGeom prst="rect">
            <a:avLst/>
          </a:prstGeom>
        </p:spPr>
      </p:pic>
      <p:sp>
        <p:nvSpPr>
          <p:cNvPr id="8" name="Rectangle 7">
            <a:extLst>
              <a:ext uri="{FF2B5EF4-FFF2-40B4-BE49-F238E27FC236}">
                <a16:creationId xmlns:a16="http://schemas.microsoft.com/office/drawing/2014/main" id="{759F885D-CA5E-D113-ED46-B9A03024D0F5}"/>
              </a:ext>
            </a:extLst>
          </p:cNvPr>
          <p:cNvSpPr/>
          <p:nvPr/>
        </p:nvSpPr>
        <p:spPr>
          <a:xfrm>
            <a:off x="7729870" y="1116419"/>
            <a:ext cx="2094614" cy="1711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6EC2AB-BD38-4DC7-BF9C-176030F1CB02}"/>
              </a:ext>
            </a:extLst>
          </p:cNvPr>
          <p:cNvSpPr/>
          <p:nvPr/>
        </p:nvSpPr>
        <p:spPr>
          <a:xfrm>
            <a:off x="7740502" y="2849526"/>
            <a:ext cx="1254642" cy="16586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84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2537030057"/>
              </p:ext>
            </p:extLst>
          </p:nvPr>
        </p:nvGraphicFramePr>
        <p:xfrm>
          <a:off x="308346" y="31898"/>
          <a:ext cx="7010400" cy="402336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776824">
                  <a:extLst>
                    <a:ext uri="{9D8B030D-6E8A-4147-A177-3AD203B41FA5}">
                      <a16:colId xmlns:a16="http://schemas.microsoft.com/office/drawing/2014/main" val="4173780186"/>
                    </a:ext>
                  </a:extLst>
                </a:gridCol>
                <a:gridCol w="1051976">
                  <a:extLst>
                    <a:ext uri="{9D8B030D-6E8A-4147-A177-3AD203B41FA5}">
                      <a16:colId xmlns:a16="http://schemas.microsoft.com/office/drawing/2014/main" val="3186036970"/>
                    </a:ext>
                  </a:extLst>
                </a:gridCol>
                <a:gridCol w="1400092">
                  <a:extLst>
                    <a:ext uri="{9D8B030D-6E8A-4147-A177-3AD203B41FA5}">
                      <a16:colId xmlns:a16="http://schemas.microsoft.com/office/drawing/2014/main" val="3965752379"/>
                    </a:ext>
                  </a:extLst>
                </a:gridCol>
              </a:tblGrid>
              <a:tr h="288152">
                <a:tc>
                  <a:txBody>
                    <a:bodyPr/>
                    <a:lstStyle/>
                    <a:p>
                      <a:r>
                        <a:rPr lang="en-US" dirty="0"/>
                        <a:t>PHASE 1</a:t>
                      </a:r>
                    </a:p>
                  </a:txBody>
                  <a:tcPr/>
                </a:tc>
                <a:tc>
                  <a:txBody>
                    <a:bodyPr/>
                    <a:lstStyle/>
                    <a:p>
                      <a:r>
                        <a:rPr lang="en-US" dirty="0"/>
                        <a:t>START</a:t>
                      </a:r>
                    </a:p>
                  </a:txBody>
                  <a:tcPr/>
                </a:tc>
                <a:tc>
                  <a:txBody>
                    <a:bodyPr/>
                    <a:lstStyle/>
                    <a:p>
                      <a:r>
                        <a:rPr lang="en-US" dirty="0"/>
                        <a:t>EXERCISES</a:t>
                      </a:r>
                    </a:p>
                  </a:txBody>
                  <a:tcPr/>
                </a:tc>
                <a:tc>
                  <a:txBody>
                    <a:bodyPr/>
                    <a:lstStyle/>
                    <a:p>
                      <a:r>
                        <a:rPr lang="en-US" dirty="0"/>
                        <a:t>SCAPULAR </a:t>
                      </a:r>
                    </a:p>
                  </a:txBody>
                  <a:tcPr/>
                </a:tc>
                <a:tc>
                  <a:txBody>
                    <a:bodyPr/>
                    <a:lstStyle/>
                    <a:p>
                      <a:r>
                        <a:rPr lang="en-US" dirty="0"/>
                        <a:t>SLING</a:t>
                      </a:r>
                    </a:p>
                  </a:txBody>
                  <a:tcPr/>
                </a:tc>
                <a:tc>
                  <a:txBody>
                    <a:bodyPr/>
                    <a:lstStyle/>
                    <a:p>
                      <a:r>
                        <a:rPr lang="en-US" dirty="0"/>
                        <a:t>RESTRICTIONS</a:t>
                      </a:r>
                    </a:p>
                  </a:txBody>
                  <a:tcPr/>
                </a:tc>
                <a:extLst>
                  <a:ext uri="{0D108BD9-81ED-4DB2-BD59-A6C34878D82A}">
                    <a16:rowId xmlns:a16="http://schemas.microsoft.com/office/drawing/2014/main" val="1679973318"/>
                  </a:ext>
                </a:extLst>
              </a:tr>
              <a:tr h="370840">
                <a:tc>
                  <a:txBody>
                    <a:bodyPr/>
                    <a:lstStyle/>
                    <a:p>
                      <a:r>
                        <a:rPr lang="en-US" dirty="0"/>
                        <a:t>Partial and Small</a:t>
                      </a:r>
                    </a:p>
                  </a:txBody>
                  <a:tcPr/>
                </a:tc>
                <a:tc>
                  <a:txBody>
                    <a:bodyPr/>
                    <a:lstStyle/>
                    <a:p>
                      <a:r>
                        <a:rPr lang="en-US" dirty="0"/>
                        <a:t>1ST</a:t>
                      </a:r>
                    </a:p>
                  </a:txBody>
                  <a:tcPr/>
                </a:tc>
                <a:tc>
                  <a:txBody>
                    <a:bodyPr/>
                    <a:lstStyle/>
                    <a:p>
                      <a:r>
                        <a:rPr lang="en-US" dirty="0"/>
                        <a:t>All 3 Passive exercises</a:t>
                      </a:r>
                    </a:p>
                  </a:txBody>
                  <a:tcPr/>
                </a:tc>
                <a:tc>
                  <a:txBody>
                    <a:bodyPr/>
                    <a:lstStyle/>
                    <a:p>
                      <a:r>
                        <a:rPr lang="en-US" dirty="0"/>
                        <a:t>1</a:t>
                      </a:r>
                      <a:r>
                        <a:rPr lang="en-US" baseline="30000" dirty="0"/>
                        <a:t>st</a:t>
                      </a:r>
                      <a:r>
                        <a:rPr lang="en-US" dirty="0"/>
                        <a:t> </a:t>
                      </a:r>
                    </a:p>
                  </a:txBody>
                  <a:tcPr/>
                </a:tc>
                <a:tc>
                  <a:txBody>
                    <a:bodyPr/>
                    <a:lstStyle/>
                    <a:p>
                      <a:r>
                        <a:rPr lang="en-US" dirty="0"/>
                        <a:t>Out doors </a:t>
                      </a:r>
                    </a:p>
                  </a:txBody>
                  <a:tcPr/>
                </a:tc>
                <a:tc>
                  <a:txBody>
                    <a:bodyPr/>
                    <a:lstStyle/>
                    <a:p>
                      <a:r>
                        <a:rPr lang="en-US" dirty="0"/>
                        <a:t>NO active Elbow Elev.</a:t>
                      </a:r>
                    </a:p>
                  </a:txBody>
                  <a:tcPr/>
                </a:tc>
                <a:extLst>
                  <a:ext uri="{0D108BD9-81ED-4DB2-BD59-A6C34878D82A}">
                    <a16:rowId xmlns:a16="http://schemas.microsoft.com/office/drawing/2014/main" val="1055351367"/>
                  </a:ext>
                </a:extLst>
              </a:tr>
              <a:tr h="370840">
                <a:tc>
                  <a:txBody>
                    <a:bodyPr/>
                    <a:lstStyle/>
                    <a:p>
                      <a:r>
                        <a:rPr lang="en-US" dirty="0"/>
                        <a:t>Medium</a:t>
                      </a:r>
                    </a:p>
                  </a:txBody>
                  <a:tcPr/>
                </a:tc>
                <a:tc>
                  <a:txBody>
                    <a:bodyPr/>
                    <a:lstStyle/>
                    <a:p>
                      <a:r>
                        <a:rPr lang="en-US" dirty="0"/>
                        <a:t>1ST</a:t>
                      </a:r>
                    </a:p>
                  </a:txBody>
                  <a:tcPr/>
                </a:tc>
                <a:tc>
                  <a:txBody>
                    <a:bodyPr/>
                    <a:lstStyle/>
                    <a:p>
                      <a:r>
                        <a:rPr lang="en-US" dirty="0"/>
                        <a:t>Pendulum  1</a:t>
                      </a:r>
                      <a:r>
                        <a:rPr lang="en-US" baseline="30000" dirty="0"/>
                        <a:t>st</a:t>
                      </a:r>
                      <a:r>
                        <a:rPr lang="en-US" dirty="0"/>
                        <a:t>  </a:t>
                      </a:r>
                      <a:r>
                        <a:rPr lang="en-US" dirty="0" err="1"/>
                        <a:t>Ext.Rot</a:t>
                      </a:r>
                      <a:r>
                        <a:rPr lang="en-US" dirty="0"/>
                        <a:t>.      2</a:t>
                      </a:r>
                      <a:r>
                        <a:rPr lang="en-US" baseline="30000" dirty="0"/>
                        <a:t>nd</a:t>
                      </a:r>
                      <a:endParaRPr lang="en-US" dirty="0"/>
                    </a:p>
                    <a:p>
                      <a:r>
                        <a:rPr lang="en-US" dirty="0"/>
                        <a:t>Elevation    3</a:t>
                      </a:r>
                      <a:r>
                        <a:rPr lang="en-US" baseline="30000" dirty="0"/>
                        <a:t>rd</a:t>
                      </a:r>
                      <a:r>
                        <a:rPr lang="en-US" dirty="0"/>
                        <a:t> </a:t>
                      </a:r>
                    </a:p>
                  </a:txBody>
                  <a:tcPr/>
                </a:tc>
                <a:tc>
                  <a:txBody>
                    <a:bodyPr/>
                    <a:lstStyle/>
                    <a:p>
                      <a:r>
                        <a:rPr lang="en-US" dirty="0"/>
                        <a:t>3</a:t>
                      </a:r>
                      <a:r>
                        <a:rPr lang="en-US" baseline="30000" dirty="0"/>
                        <a:t>rd</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341325371"/>
                  </a:ext>
                </a:extLst>
              </a:tr>
              <a:tr h="370840">
                <a:tc>
                  <a:txBody>
                    <a:bodyPr/>
                    <a:lstStyle/>
                    <a:p>
                      <a:r>
                        <a:rPr lang="en-US" dirty="0"/>
                        <a:t>Large</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3rd</a:t>
                      </a:r>
                    </a:p>
                  </a:txBody>
                  <a:tcPr/>
                </a:tc>
                <a:tc>
                  <a:txBody>
                    <a:bodyPr/>
                    <a:lstStyle/>
                    <a:p>
                      <a:r>
                        <a:rPr lang="en-US" dirty="0"/>
                        <a:t>Out doors +mobile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1343508550"/>
                  </a:ext>
                </a:extLst>
              </a:tr>
              <a:tr h="370840">
                <a:tc>
                  <a:txBody>
                    <a:bodyPr/>
                    <a:lstStyle/>
                    <a:p>
                      <a:r>
                        <a:rPr lang="en-US" dirty="0"/>
                        <a:t>Massive  Recurrent </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7</a:t>
                      </a:r>
                      <a:r>
                        <a:rPr lang="en-US" baseline="30000" dirty="0"/>
                        <a:t>th</a:t>
                      </a:r>
                      <a:r>
                        <a:rPr lang="en-US" dirty="0"/>
                        <a:t> </a:t>
                      </a:r>
                    </a:p>
                  </a:txBody>
                  <a:tcPr/>
                </a:tc>
                <a:tc>
                  <a:txBody>
                    <a:bodyPr/>
                    <a:lstStyle/>
                    <a:p>
                      <a:r>
                        <a:rPr lang="en-US" dirty="0"/>
                        <a:t>All the time</a:t>
                      </a:r>
                    </a:p>
                  </a:txBody>
                  <a:tcPr/>
                </a:tc>
                <a:tc>
                  <a:txBody>
                    <a:bodyPr/>
                    <a:lstStyle/>
                    <a:p>
                      <a:r>
                        <a:rPr lang="en-US" dirty="0"/>
                        <a:t>Only Hand use</a:t>
                      </a:r>
                    </a:p>
                  </a:txBody>
                  <a:tcPr/>
                </a:tc>
                <a:extLst>
                  <a:ext uri="{0D108BD9-81ED-4DB2-BD59-A6C34878D82A}">
                    <a16:rowId xmlns:a16="http://schemas.microsoft.com/office/drawing/2014/main" val="1351961044"/>
                  </a:ext>
                </a:extLst>
              </a:tr>
            </a:tbl>
          </a:graphicData>
        </a:graphic>
      </p:graphicFrame>
      <p:pic>
        <p:nvPicPr>
          <p:cNvPr id="7" name="Content Placeholder 4">
            <a:extLst>
              <a:ext uri="{FF2B5EF4-FFF2-40B4-BE49-F238E27FC236}">
                <a16:creationId xmlns:a16="http://schemas.microsoft.com/office/drawing/2014/main" id="{BD30503D-61D3-50A9-B355-19A442C60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525" y="137785"/>
            <a:ext cx="4627273" cy="6355089"/>
          </a:xfrm>
          <a:prstGeom prst="rect">
            <a:avLst/>
          </a:prstGeom>
        </p:spPr>
      </p:pic>
      <p:sp>
        <p:nvSpPr>
          <p:cNvPr id="8" name="Rectangle 7">
            <a:extLst>
              <a:ext uri="{FF2B5EF4-FFF2-40B4-BE49-F238E27FC236}">
                <a16:creationId xmlns:a16="http://schemas.microsoft.com/office/drawing/2014/main" id="{759F885D-CA5E-D113-ED46-B9A03024D0F5}"/>
              </a:ext>
            </a:extLst>
          </p:cNvPr>
          <p:cNvSpPr/>
          <p:nvPr/>
        </p:nvSpPr>
        <p:spPr>
          <a:xfrm>
            <a:off x="7729870" y="1116419"/>
            <a:ext cx="2094614" cy="1711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6EC2AB-BD38-4DC7-BF9C-176030F1CB02}"/>
              </a:ext>
            </a:extLst>
          </p:cNvPr>
          <p:cNvSpPr/>
          <p:nvPr/>
        </p:nvSpPr>
        <p:spPr>
          <a:xfrm>
            <a:off x="7740502" y="2849526"/>
            <a:ext cx="1254642" cy="16586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52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3006574170"/>
              </p:ext>
            </p:extLst>
          </p:nvPr>
        </p:nvGraphicFramePr>
        <p:xfrm>
          <a:off x="308346" y="31898"/>
          <a:ext cx="7010400" cy="493776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776824">
                  <a:extLst>
                    <a:ext uri="{9D8B030D-6E8A-4147-A177-3AD203B41FA5}">
                      <a16:colId xmlns:a16="http://schemas.microsoft.com/office/drawing/2014/main" val="4173780186"/>
                    </a:ext>
                  </a:extLst>
                </a:gridCol>
                <a:gridCol w="1051976">
                  <a:extLst>
                    <a:ext uri="{9D8B030D-6E8A-4147-A177-3AD203B41FA5}">
                      <a16:colId xmlns:a16="http://schemas.microsoft.com/office/drawing/2014/main" val="3186036970"/>
                    </a:ext>
                  </a:extLst>
                </a:gridCol>
                <a:gridCol w="1400092">
                  <a:extLst>
                    <a:ext uri="{9D8B030D-6E8A-4147-A177-3AD203B41FA5}">
                      <a16:colId xmlns:a16="http://schemas.microsoft.com/office/drawing/2014/main" val="3965752379"/>
                    </a:ext>
                  </a:extLst>
                </a:gridCol>
              </a:tblGrid>
              <a:tr h="288152">
                <a:tc>
                  <a:txBody>
                    <a:bodyPr/>
                    <a:lstStyle/>
                    <a:p>
                      <a:r>
                        <a:rPr lang="en-US" dirty="0"/>
                        <a:t>PHASE 1</a:t>
                      </a:r>
                    </a:p>
                  </a:txBody>
                  <a:tcPr/>
                </a:tc>
                <a:tc>
                  <a:txBody>
                    <a:bodyPr/>
                    <a:lstStyle/>
                    <a:p>
                      <a:r>
                        <a:rPr lang="en-US" dirty="0"/>
                        <a:t>START</a:t>
                      </a:r>
                    </a:p>
                  </a:txBody>
                  <a:tcPr/>
                </a:tc>
                <a:tc>
                  <a:txBody>
                    <a:bodyPr/>
                    <a:lstStyle/>
                    <a:p>
                      <a:r>
                        <a:rPr lang="en-US" dirty="0"/>
                        <a:t>EXERCISES</a:t>
                      </a:r>
                    </a:p>
                  </a:txBody>
                  <a:tcPr/>
                </a:tc>
                <a:tc>
                  <a:txBody>
                    <a:bodyPr/>
                    <a:lstStyle/>
                    <a:p>
                      <a:r>
                        <a:rPr lang="en-US" dirty="0"/>
                        <a:t>SCAPULAR </a:t>
                      </a:r>
                    </a:p>
                  </a:txBody>
                  <a:tcPr/>
                </a:tc>
                <a:tc>
                  <a:txBody>
                    <a:bodyPr/>
                    <a:lstStyle/>
                    <a:p>
                      <a:r>
                        <a:rPr lang="en-US" dirty="0"/>
                        <a:t>SLING</a:t>
                      </a:r>
                    </a:p>
                  </a:txBody>
                  <a:tcPr/>
                </a:tc>
                <a:tc>
                  <a:txBody>
                    <a:bodyPr/>
                    <a:lstStyle/>
                    <a:p>
                      <a:r>
                        <a:rPr lang="en-US" dirty="0"/>
                        <a:t>RESTRICTIONS</a:t>
                      </a:r>
                    </a:p>
                  </a:txBody>
                  <a:tcPr/>
                </a:tc>
                <a:extLst>
                  <a:ext uri="{0D108BD9-81ED-4DB2-BD59-A6C34878D82A}">
                    <a16:rowId xmlns:a16="http://schemas.microsoft.com/office/drawing/2014/main" val="1679973318"/>
                  </a:ext>
                </a:extLst>
              </a:tr>
              <a:tr h="370840">
                <a:tc>
                  <a:txBody>
                    <a:bodyPr/>
                    <a:lstStyle/>
                    <a:p>
                      <a:r>
                        <a:rPr lang="en-US" dirty="0"/>
                        <a:t>Partial and Small</a:t>
                      </a:r>
                    </a:p>
                  </a:txBody>
                  <a:tcPr/>
                </a:tc>
                <a:tc>
                  <a:txBody>
                    <a:bodyPr/>
                    <a:lstStyle/>
                    <a:p>
                      <a:r>
                        <a:rPr lang="en-US" dirty="0"/>
                        <a:t>1ST</a:t>
                      </a:r>
                    </a:p>
                  </a:txBody>
                  <a:tcPr/>
                </a:tc>
                <a:tc>
                  <a:txBody>
                    <a:bodyPr/>
                    <a:lstStyle/>
                    <a:p>
                      <a:r>
                        <a:rPr lang="en-US" dirty="0"/>
                        <a:t>All 3 Passive exercises</a:t>
                      </a:r>
                    </a:p>
                  </a:txBody>
                  <a:tcPr/>
                </a:tc>
                <a:tc>
                  <a:txBody>
                    <a:bodyPr/>
                    <a:lstStyle/>
                    <a:p>
                      <a:r>
                        <a:rPr lang="en-US" dirty="0"/>
                        <a:t>1</a:t>
                      </a:r>
                      <a:r>
                        <a:rPr lang="en-US" baseline="30000" dirty="0"/>
                        <a:t>st</a:t>
                      </a:r>
                      <a:r>
                        <a:rPr lang="en-US" dirty="0"/>
                        <a:t> </a:t>
                      </a:r>
                    </a:p>
                  </a:txBody>
                  <a:tcPr/>
                </a:tc>
                <a:tc>
                  <a:txBody>
                    <a:bodyPr/>
                    <a:lstStyle/>
                    <a:p>
                      <a:r>
                        <a:rPr lang="en-US" dirty="0"/>
                        <a:t>Out doors </a:t>
                      </a:r>
                    </a:p>
                  </a:txBody>
                  <a:tcPr/>
                </a:tc>
                <a:tc>
                  <a:txBody>
                    <a:bodyPr/>
                    <a:lstStyle/>
                    <a:p>
                      <a:r>
                        <a:rPr lang="en-US" dirty="0"/>
                        <a:t>NO active Elbow Elev.</a:t>
                      </a:r>
                    </a:p>
                  </a:txBody>
                  <a:tcPr/>
                </a:tc>
                <a:extLst>
                  <a:ext uri="{0D108BD9-81ED-4DB2-BD59-A6C34878D82A}">
                    <a16:rowId xmlns:a16="http://schemas.microsoft.com/office/drawing/2014/main" val="1055351367"/>
                  </a:ext>
                </a:extLst>
              </a:tr>
              <a:tr h="370840">
                <a:tc>
                  <a:txBody>
                    <a:bodyPr/>
                    <a:lstStyle/>
                    <a:p>
                      <a:r>
                        <a:rPr lang="en-US" dirty="0"/>
                        <a:t>Medium</a:t>
                      </a:r>
                    </a:p>
                  </a:txBody>
                  <a:tcPr/>
                </a:tc>
                <a:tc>
                  <a:txBody>
                    <a:bodyPr/>
                    <a:lstStyle/>
                    <a:p>
                      <a:r>
                        <a:rPr lang="en-US" dirty="0"/>
                        <a:t>1ST</a:t>
                      </a:r>
                    </a:p>
                  </a:txBody>
                  <a:tcPr/>
                </a:tc>
                <a:tc>
                  <a:txBody>
                    <a:bodyPr/>
                    <a:lstStyle/>
                    <a:p>
                      <a:r>
                        <a:rPr lang="en-US" dirty="0"/>
                        <a:t>Pendulum  1</a:t>
                      </a:r>
                      <a:r>
                        <a:rPr lang="en-US" baseline="30000" dirty="0"/>
                        <a:t>st</a:t>
                      </a:r>
                      <a:r>
                        <a:rPr lang="en-US" dirty="0"/>
                        <a:t>  </a:t>
                      </a:r>
                      <a:r>
                        <a:rPr lang="en-US" dirty="0" err="1"/>
                        <a:t>Ext.Rot</a:t>
                      </a:r>
                      <a:r>
                        <a:rPr lang="en-US" dirty="0"/>
                        <a:t>.      2</a:t>
                      </a:r>
                      <a:r>
                        <a:rPr lang="en-US" baseline="30000" dirty="0"/>
                        <a:t>nd</a:t>
                      </a:r>
                      <a:endParaRPr lang="en-US" dirty="0"/>
                    </a:p>
                    <a:p>
                      <a:r>
                        <a:rPr lang="en-US" dirty="0"/>
                        <a:t>Elevation    3</a:t>
                      </a:r>
                      <a:r>
                        <a:rPr lang="en-US" baseline="30000" dirty="0"/>
                        <a:t>rd</a:t>
                      </a:r>
                      <a:r>
                        <a:rPr lang="en-US" dirty="0"/>
                        <a:t> </a:t>
                      </a:r>
                    </a:p>
                  </a:txBody>
                  <a:tcPr/>
                </a:tc>
                <a:tc>
                  <a:txBody>
                    <a:bodyPr/>
                    <a:lstStyle/>
                    <a:p>
                      <a:r>
                        <a:rPr lang="en-US" dirty="0"/>
                        <a:t>3</a:t>
                      </a:r>
                      <a:r>
                        <a:rPr lang="en-US" baseline="30000" dirty="0"/>
                        <a:t>rd</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341325371"/>
                  </a:ext>
                </a:extLst>
              </a:tr>
              <a:tr h="370840">
                <a:tc>
                  <a:txBody>
                    <a:bodyPr/>
                    <a:lstStyle/>
                    <a:p>
                      <a:r>
                        <a:rPr lang="en-US" dirty="0"/>
                        <a:t>Large</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3rd</a:t>
                      </a:r>
                    </a:p>
                  </a:txBody>
                  <a:tcPr/>
                </a:tc>
                <a:tc>
                  <a:txBody>
                    <a:bodyPr/>
                    <a:lstStyle/>
                    <a:p>
                      <a:r>
                        <a:rPr lang="en-US" dirty="0"/>
                        <a:t>Out doors +mobile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1343508550"/>
                  </a:ext>
                </a:extLst>
              </a:tr>
              <a:tr h="370840">
                <a:tc>
                  <a:txBody>
                    <a:bodyPr/>
                    <a:lstStyle/>
                    <a:p>
                      <a:r>
                        <a:rPr lang="en-US" dirty="0"/>
                        <a:t>Massive  Recurrent </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7</a:t>
                      </a:r>
                      <a:r>
                        <a:rPr lang="en-US" baseline="30000" dirty="0"/>
                        <a:t>th</a:t>
                      </a:r>
                      <a:r>
                        <a:rPr lang="en-US" dirty="0"/>
                        <a:t> </a:t>
                      </a:r>
                    </a:p>
                  </a:txBody>
                  <a:tcPr/>
                </a:tc>
                <a:tc>
                  <a:txBody>
                    <a:bodyPr/>
                    <a:lstStyle/>
                    <a:p>
                      <a:r>
                        <a:rPr lang="en-US" dirty="0"/>
                        <a:t>All the time</a:t>
                      </a:r>
                    </a:p>
                  </a:txBody>
                  <a:tcPr/>
                </a:tc>
                <a:tc>
                  <a:txBody>
                    <a:bodyPr/>
                    <a:lstStyle/>
                    <a:p>
                      <a:r>
                        <a:rPr lang="en-US" dirty="0"/>
                        <a:t>Only Hand use</a:t>
                      </a:r>
                    </a:p>
                  </a:txBody>
                  <a:tcPr/>
                </a:tc>
                <a:extLst>
                  <a:ext uri="{0D108BD9-81ED-4DB2-BD59-A6C34878D82A}">
                    <a16:rowId xmlns:a16="http://schemas.microsoft.com/office/drawing/2014/main" val="1351961044"/>
                  </a:ext>
                </a:extLst>
              </a:tr>
              <a:tr h="370840">
                <a:tc>
                  <a:txBody>
                    <a:bodyPr/>
                    <a:lstStyle/>
                    <a:p>
                      <a:r>
                        <a:rPr lang="en-US" dirty="0"/>
                        <a:t>Subscapularis</a:t>
                      </a:r>
                    </a:p>
                  </a:txBody>
                  <a:tcPr/>
                </a:tc>
                <a:tc>
                  <a:txBody>
                    <a:bodyPr/>
                    <a:lstStyle/>
                    <a:p>
                      <a:r>
                        <a:rPr lang="en-US" dirty="0"/>
                        <a:t>3RD</a:t>
                      </a:r>
                    </a:p>
                  </a:txBody>
                  <a:tcPr/>
                </a:tc>
                <a:tc>
                  <a:txBody>
                    <a:bodyPr/>
                    <a:lstStyle/>
                    <a:p>
                      <a:r>
                        <a:rPr lang="en-US" dirty="0"/>
                        <a:t>Pendulum  3</a:t>
                      </a:r>
                      <a:r>
                        <a:rPr lang="en-US" baseline="30000" dirty="0"/>
                        <a:t>rd</a:t>
                      </a:r>
                      <a:r>
                        <a:rPr lang="en-US" dirty="0"/>
                        <a:t>   NO </a:t>
                      </a:r>
                      <a:r>
                        <a:rPr lang="en-US" dirty="0" err="1"/>
                        <a:t>Ext.Rot</a:t>
                      </a:r>
                      <a:r>
                        <a:rPr lang="en-US" dirty="0"/>
                        <a:t>.</a:t>
                      </a:r>
                    </a:p>
                    <a:p>
                      <a:r>
                        <a:rPr lang="en-US" dirty="0"/>
                        <a:t>Elevation    7</a:t>
                      </a:r>
                      <a:r>
                        <a:rPr lang="en-US" baseline="30000" dirty="0"/>
                        <a:t>th</a:t>
                      </a:r>
                      <a:r>
                        <a:rPr lang="en-US" dirty="0"/>
                        <a:t> </a:t>
                      </a:r>
                    </a:p>
                  </a:txBody>
                  <a:tcPr/>
                </a:tc>
                <a:tc>
                  <a:txBody>
                    <a:bodyPr/>
                    <a:lstStyle/>
                    <a:p>
                      <a:r>
                        <a:rPr lang="en-US" dirty="0"/>
                        <a:t>1st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r>
                        <a:rPr lang="en-US" dirty="0"/>
                        <a:t>NO Active Elbow Elev. Or Int. Rot.</a:t>
                      </a:r>
                    </a:p>
                  </a:txBody>
                  <a:tcPr/>
                </a:tc>
                <a:extLst>
                  <a:ext uri="{0D108BD9-81ED-4DB2-BD59-A6C34878D82A}">
                    <a16:rowId xmlns:a16="http://schemas.microsoft.com/office/drawing/2014/main" val="3482794440"/>
                  </a:ext>
                </a:extLst>
              </a:tr>
            </a:tbl>
          </a:graphicData>
        </a:graphic>
      </p:graphicFrame>
      <p:pic>
        <p:nvPicPr>
          <p:cNvPr id="7" name="Content Placeholder 4">
            <a:extLst>
              <a:ext uri="{FF2B5EF4-FFF2-40B4-BE49-F238E27FC236}">
                <a16:creationId xmlns:a16="http://schemas.microsoft.com/office/drawing/2014/main" id="{BD30503D-61D3-50A9-B355-19A442C60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525" y="137785"/>
            <a:ext cx="4627273" cy="6355089"/>
          </a:xfrm>
          <a:prstGeom prst="rect">
            <a:avLst/>
          </a:prstGeom>
        </p:spPr>
      </p:pic>
      <p:sp>
        <p:nvSpPr>
          <p:cNvPr id="8" name="Rectangle 7">
            <a:extLst>
              <a:ext uri="{FF2B5EF4-FFF2-40B4-BE49-F238E27FC236}">
                <a16:creationId xmlns:a16="http://schemas.microsoft.com/office/drawing/2014/main" id="{759F885D-CA5E-D113-ED46-B9A03024D0F5}"/>
              </a:ext>
            </a:extLst>
          </p:cNvPr>
          <p:cNvSpPr/>
          <p:nvPr/>
        </p:nvSpPr>
        <p:spPr>
          <a:xfrm>
            <a:off x="7729870" y="1116419"/>
            <a:ext cx="2094614" cy="1711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6EC2AB-BD38-4DC7-BF9C-176030F1CB02}"/>
              </a:ext>
            </a:extLst>
          </p:cNvPr>
          <p:cNvSpPr/>
          <p:nvPr/>
        </p:nvSpPr>
        <p:spPr>
          <a:xfrm>
            <a:off x="7740502" y="2849526"/>
            <a:ext cx="1254642" cy="16586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309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3255179414"/>
              </p:ext>
            </p:extLst>
          </p:nvPr>
        </p:nvGraphicFramePr>
        <p:xfrm>
          <a:off x="308346" y="31898"/>
          <a:ext cx="7010400" cy="62230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776824">
                  <a:extLst>
                    <a:ext uri="{9D8B030D-6E8A-4147-A177-3AD203B41FA5}">
                      <a16:colId xmlns:a16="http://schemas.microsoft.com/office/drawing/2014/main" val="4173780186"/>
                    </a:ext>
                  </a:extLst>
                </a:gridCol>
                <a:gridCol w="1051976">
                  <a:extLst>
                    <a:ext uri="{9D8B030D-6E8A-4147-A177-3AD203B41FA5}">
                      <a16:colId xmlns:a16="http://schemas.microsoft.com/office/drawing/2014/main" val="3186036970"/>
                    </a:ext>
                  </a:extLst>
                </a:gridCol>
                <a:gridCol w="1400092">
                  <a:extLst>
                    <a:ext uri="{9D8B030D-6E8A-4147-A177-3AD203B41FA5}">
                      <a16:colId xmlns:a16="http://schemas.microsoft.com/office/drawing/2014/main" val="3965752379"/>
                    </a:ext>
                  </a:extLst>
                </a:gridCol>
              </a:tblGrid>
              <a:tr h="288152">
                <a:tc>
                  <a:txBody>
                    <a:bodyPr/>
                    <a:lstStyle/>
                    <a:p>
                      <a:r>
                        <a:rPr lang="en-US" dirty="0"/>
                        <a:t>PHASE 1</a:t>
                      </a:r>
                    </a:p>
                  </a:txBody>
                  <a:tcPr/>
                </a:tc>
                <a:tc>
                  <a:txBody>
                    <a:bodyPr/>
                    <a:lstStyle/>
                    <a:p>
                      <a:r>
                        <a:rPr lang="en-US" dirty="0"/>
                        <a:t>START</a:t>
                      </a:r>
                    </a:p>
                  </a:txBody>
                  <a:tcPr/>
                </a:tc>
                <a:tc>
                  <a:txBody>
                    <a:bodyPr/>
                    <a:lstStyle/>
                    <a:p>
                      <a:r>
                        <a:rPr lang="en-US" dirty="0"/>
                        <a:t>EXERCISES</a:t>
                      </a:r>
                    </a:p>
                  </a:txBody>
                  <a:tcPr/>
                </a:tc>
                <a:tc>
                  <a:txBody>
                    <a:bodyPr/>
                    <a:lstStyle/>
                    <a:p>
                      <a:r>
                        <a:rPr lang="en-US" dirty="0"/>
                        <a:t>SCAPULAR </a:t>
                      </a:r>
                    </a:p>
                  </a:txBody>
                  <a:tcPr/>
                </a:tc>
                <a:tc>
                  <a:txBody>
                    <a:bodyPr/>
                    <a:lstStyle/>
                    <a:p>
                      <a:r>
                        <a:rPr lang="en-US" dirty="0"/>
                        <a:t>SLING</a:t>
                      </a:r>
                    </a:p>
                  </a:txBody>
                  <a:tcPr/>
                </a:tc>
                <a:tc>
                  <a:txBody>
                    <a:bodyPr/>
                    <a:lstStyle/>
                    <a:p>
                      <a:r>
                        <a:rPr lang="en-US" dirty="0"/>
                        <a:t>RESTRICTIONS</a:t>
                      </a:r>
                    </a:p>
                  </a:txBody>
                  <a:tcPr/>
                </a:tc>
                <a:extLst>
                  <a:ext uri="{0D108BD9-81ED-4DB2-BD59-A6C34878D82A}">
                    <a16:rowId xmlns:a16="http://schemas.microsoft.com/office/drawing/2014/main" val="1679973318"/>
                  </a:ext>
                </a:extLst>
              </a:tr>
              <a:tr h="370840">
                <a:tc>
                  <a:txBody>
                    <a:bodyPr/>
                    <a:lstStyle/>
                    <a:p>
                      <a:r>
                        <a:rPr lang="en-US" dirty="0"/>
                        <a:t>Partial and Small</a:t>
                      </a:r>
                    </a:p>
                  </a:txBody>
                  <a:tcPr/>
                </a:tc>
                <a:tc>
                  <a:txBody>
                    <a:bodyPr/>
                    <a:lstStyle/>
                    <a:p>
                      <a:r>
                        <a:rPr lang="en-US" dirty="0"/>
                        <a:t>1ST</a:t>
                      </a:r>
                    </a:p>
                  </a:txBody>
                  <a:tcPr/>
                </a:tc>
                <a:tc>
                  <a:txBody>
                    <a:bodyPr/>
                    <a:lstStyle/>
                    <a:p>
                      <a:r>
                        <a:rPr lang="en-US" dirty="0"/>
                        <a:t>All 3 Passive exercises</a:t>
                      </a:r>
                    </a:p>
                  </a:txBody>
                  <a:tcPr/>
                </a:tc>
                <a:tc>
                  <a:txBody>
                    <a:bodyPr/>
                    <a:lstStyle/>
                    <a:p>
                      <a:r>
                        <a:rPr lang="en-US" dirty="0"/>
                        <a:t>1</a:t>
                      </a:r>
                      <a:r>
                        <a:rPr lang="en-US" baseline="30000" dirty="0"/>
                        <a:t>st</a:t>
                      </a:r>
                      <a:r>
                        <a:rPr lang="en-US" dirty="0"/>
                        <a:t> </a:t>
                      </a:r>
                    </a:p>
                  </a:txBody>
                  <a:tcPr/>
                </a:tc>
                <a:tc>
                  <a:txBody>
                    <a:bodyPr/>
                    <a:lstStyle/>
                    <a:p>
                      <a:r>
                        <a:rPr lang="en-US" dirty="0"/>
                        <a:t>Out doors </a:t>
                      </a:r>
                    </a:p>
                  </a:txBody>
                  <a:tcPr/>
                </a:tc>
                <a:tc>
                  <a:txBody>
                    <a:bodyPr/>
                    <a:lstStyle/>
                    <a:p>
                      <a:r>
                        <a:rPr lang="en-US" dirty="0"/>
                        <a:t>NO active Elbow Elev.</a:t>
                      </a:r>
                    </a:p>
                  </a:txBody>
                  <a:tcPr/>
                </a:tc>
                <a:extLst>
                  <a:ext uri="{0D108BD9-81ED-4DB2-BD59-A6C34878D82A}">
                    <a16:rowId xmlns:a16="http://schemas.microsoft.com/office/drawing/2014/main" val="1055351367"/>
                  </a:ext>
                </a:extLst>
              </a:tr>
              <a:tr h="370840">
                <a:tc>
                  <a:txBody>
                    <a:bodyPr/>
                    <a:lstStyle/>
                    <a:p>
                      <a:r>
                        <a:rPr lang="en-US" dirty="0"/>
                        <a:t>Medium</a:t>
                      </a:r>
                    </a:p>
                  </a:txBody>
                  <a:tcPr/>
                </a:tc>
                <a:tc>
                  <a:txBody>
                    <a:bodyPr/>
                    <a:lstStyle/>
                    <a:p>
                      <a:r>
                        <a:rPr lang="en-US" dirty="0"/>
                        <a:t>1ST</a:t>
                      </a:r>
                    </a:p>
                  </a:txBody>
                  <a:tcPr/>
                </a:tc>
                <a:tc>
                  <a:txBody>
                    <a:bodyPr/>
                    <a:lstStyle/>
                    <a:p>
                      <a:r>
                        <a:rPr lang="en-US" dirty="0"/>
                        <a:t>Pendulum  1</a:t>
                      </a:r>
                      <a:r>
                        <a:rPr lang="en-US" baseline="30000" dirty="0"/>
                        <a:t>st</a:t>
                      </a:r>
                      <a:r>
                        <a:rPr lang="en-US" dirty="0"/>
                        <a:t>  </a:t>
                      </a:r>
                      <a:r>
                        <a:rPr lang="en-US" dirty="0" err="1"/>
                        <a:t>Ext.Rot</a:t>
                      </a:r>
                      <a:r>
                        <a:rPr lang="en-US" dirty="0"/>
                        <a:t>.      2</a:t>
                      </a:r>
                      <a:r>
                        <a:rPr lang="en-US" baseline="30000" dirty="0"/>
                        <a:t>nd</a:t>
                      </a:r>
                      <a:endParaRPr lang="en-US" dirty="0"/>
                    </a:p>
                    <a:p>
                      <a:r>
                        <a:rPr lang="en-US" dirty="0"/>
                        <a:t>Elevation    3</a:t>
                      </a:r>
                      <a:r>
                        <a:rPr lang="en-US" baseline="30000" dirty="0"/>
                        <a:t>rd</a:t>
                      </a:r>
                      <a:r>
                        <a:rPr lang="en-US" dirty="0"/>
                        <a:t> </a:t>
                      </a:r>
                    </a:p>
                  </a:txBody>
                  <a:tcPr/>
                </a:tc>
                <a:tc>
                  <a:txBody>
                    <a:bodyPr/>
                    <a:lstStyle/>
                    <a:p>
                      <a:r>
                        <a:rPr lang="en-US" dirty="0"/>
                        <a:t>3</a:t>
                      </a:r>
                      <a:r>
                        <a:rPr lang="en-US" baseline="30000" dirty="0"/>
                        <a:t>rd</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341325371"/>
                  </a:ext>
                </a:extLst>
              </a:tr>
              <a:tr h="370840">
                <a:tc>
                  <a:txBody>
                    <a:bodyPr/>
                    <a:lstStyle/>
                    <a:p>
                      <a:r>
                        <a:rPr lang="en-US" dirty="0"/>
                        <a:t>Large</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3rd</a:t>
                      </a:r>
                    </a:p>
                  </a:txBody>
                  <a:tcPr/>
                </a:tc>
                <a:tc>
                  <a:txBody>
                    <a:bodyPr/>
                    <a:lstStyle/>
                    <a:p>
                      <a:r>
                        <a:rPr lang="en-US" dirty="0"/>
                        <a:t>Out doors +mobile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1343508550"/>
                  </a:ext>
                </a:extLst>
              </a:tr>
              <a:tr h="370840">
                <a:tc>
                  <a:txBody>
                    <a:bodyPr/>
                    <a:lstStyle/>
                    <a:p>
                      <a:r>
                        <a:rPr lang="en-US" dirty="0"/>
                        <a:t>Massive  Recurrent </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7</a:t>
                      </a:r>
                      <a:r>
                        <a:rPr lang="en-US" baseline="30000" dirty="0"/>
                        <a:t>th</a:t>
                      </a:r>
                      <a:r>
                        <a:rPr lang="en-US" dirty="0"/>
                        <a:t> </a:t>
                      </a:r>
                    </a:p>
                  </a:txBody>
                  <a:tcPr/>
                </a:tc>
                <a:tc>
                  <a:txBody>
                    <a:bodyPr/>
                    <a:lstStyle/>
                    <a:p>
                      <a:r>
                        <a:rPr lang="en-US" dirty="0"/>
                        <a:t>All the time</a:t>
                      </a:r>
                    </a:p>
                  </a:txBody>
                  <a:tcPr/>
                </a:tc>
                <a:tc>
                  <a:txBody>
                    <a:bodyPr/>
                    <a:lstStyle/>
                    <a:p>
                      <a:r>
                        <a:rPr lang="en-US" dirty="0"/>
                        <a:t>Only Hand use</a:t>
                      </a:r>
                    </a:p>
                  </a:txBody>
                  <a:tcPr/>
                </a:tc>
                <a:extLst>
                  <a:ext uri="{0D108BD9-81ED-4DB2-BD59-A6C34878D82A}">
                    <a16:rowId xmlns:a16="http://schemas.microsoft.com/office/drawing/2014/main" val="1351961044"/>
                  </a:ext>
                </a:extLst>
              </a:tr>
              <a:tr h="370840">
                <a:tc>
                  <a:txBody>
                    <a:bodyPr/>
                    <a:lstStyle/>
                    <a:p>
                      <a:r>
                        <a:rPr lang="en-US" dirty="0"/>
                        <a:t>Subscapularis</a:t>
                      </a:r>
                    </a:p>
                  </a:txBody>
                  <a:tcPr/>
                </a:tc>
                <a:tc>
                  <a:txBody>
                    <a:bodyPr/>
                    <a:lstStyle/>
                    <a:p>
                      <a:r>
                        <a:rPr lang="en-US" dirty="0"/>
                        <a:t>3RD</a:t>
                      </a:r>
                    </a:p>
                  </a:txBody>
                  <a:tcPr/>
                </a:tc>
                <a:tc>
                  <a:txBody>
                    <a:bodyPr/>
                    <a:lstStyle/>
                    <a:p>
                      <a:r>
                        <a:rPr lang="en-US" dirty="0"/>
                        <a:t>Pendulum  3</a:t>
                      </a:r>
                      <a:r>
                        <a:rPr lang="en-US" baseline="30000" dirty="0"/>
                        <a:t>rd</a:t>
                      </a:r>
                      <a:r>
                        <a:rPr lang="en-US" dirty="0"/>
                        <a:t>   NO </a:t>
                      </a:r>
                      <a:r>
                        <a:rPr lang="en-US" dirty="0" err="1"/>
                        <a:t>Ext.Rot</a:t>
                      </a:r>
                      <a:r>
                        <a:rPr lang="en-US" dirty="0"/>
                        <a:t>.</a:t>
                      </a:r>
                    </a:p>
                    <a:p>
                      <a:r>
                        <a:rPr lang="en-US" dirty="0"/>
                        <a:t>Elevation    7</a:t>
                      </a:r>
                      <a:r>
                        <a:rPr lang="en-US" baseline="30000" dirty="0"/>
                        <a:t>th</a:t>
                      </a:r>
                      <a:r>
                        <a:rPr lang="en-US" dirty="0"/>
                        <a:t> </a:t>
                      </a:r>
                    </a:p>
                  </a:txBody>
                  <a:tcPr/>
                </a:tc>
                <a:tc>
                  <a:txBody>
                    <a:bodyPr/>
                    <a:lstStyle/>
                    <a:p>
                      <a:r>
                        <a:rPr lang="en-US" dirty="0"/>
                        <a:t>1st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r>
                        <a:rPr lang="en-US" dirty="0"/>
                        <a:t>NO Active Elbow Elev. Or Int. Rot.</a:t>
                      </a:r>
                    </a:p>
                  </a:txBody>
                  <a:tcPr/>
                </a:tc>
                <a:extLst>
                  <a:ext uri="{0D108BD9-81ED-4DB2-BD59-A6C34878D82A}">
                    <a16:rowId xmlns:a16="http://schemas.microsoft.com/office/drawing/2014/main" val="3482794440"/>
                  </a:ext>
                </a:extLst>
              </a:tr>
              <a:tr h="370840">
                <a:tc>
                  <a:txBody>
                    <a:bodyPr/>
                    <a:lstStyle/>
                    <a:p>
                      <a:r>
                        <a:rPr lang="en-US" dirty="0"/>
                        <a:t>Infraspinatus</a:t>
                      </a:r>
                    </a:p>
                  </a:txBody>
                  <a:tcPr/>
                </a:tc>
                <a:tc>
                  <a:txBody>
                    <a:bodyPr/>
                    <a:lstStyle/>
                    <a:p>
                      <a:r>
                        <a:rPr lang="en-US" dirty="0"/>
                        <a:t>1ST</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14</a:t>
                      </a:r>
                      <a:r>
                        <a:rPr lang="en-US" baseline="30000" dirty="0"/>
                        <a:t>th</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time</a:t>
                      </a:r>
                    </a:p>
                    <a:p>
                      <a:endParaRPr lang="en-US" dirty="0"/>
                    </a:p>
                  </a:txBody>
                  <a:tcPr/>
                </a:tc>
                <a:tc>
                  <a:txBody>
                    <a:bodyPr/>
                    <a:lstStyle/>
                    <a:p>
                      <a:r>
                        <a:rPr lang="en-US" dirty="0"/>
                        <a:t>NO Active Elbow Elev. Or Ext. Rot.</a:t>
                      </a:r>
                    </a:p>
                  </a:txBody>
                  <a:tcPr/>
                </a:tc>
                <a:extLst>
                  <a:ext uri="{0D108BD9-81ED-4DB2-BD59-A6C34878D82A}">
                    <a16:rowId xmlns:a16="http://schemas.microsoft.com/office/drawing/2014/main" val="1543610936"/>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7" name="Content Placeholder 4">
            <a:extLst>
              <a:ext uri="{FF2B5EF4-FFF2-40B4-BE49-F238E27FC236}">
                <a16:creationId xmlns:a16="http://schemas.microsoft.com/office/drawing/2014/main" id="{BD30503D-61D3-50A9-B355-19A442C60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525" y="137785"/>
            <a:ext cx="4627273" cy="6355089"/>
          </a:xfrm>
          <a:prstGeom prst="rect">
            <a:avLst/>
          </a:prstGeom>
        </p:spPr>
      </p:pic>
      <p:sp>
        <p:nvSpPr>
          <p:cNvPr id="8" name="Rectangle 7">
            <a:extLst>
              <a:ext uri="{FF2B5EF4-FFF2-40B4-BE49-F238E27FC236}">
                <a16:creationId xmlns:a16="http://schemas.microsoft.com/office/drawing/2014/main" id="{759F885D-CA5E-D113-ED46-B9A03024D0F5}"/>
              </a:ext>
            </a:extLst>
          </p:cNvPr>
          <p:cNvSpPr/>
          <p:nvPr/>
        </p:nvSpPr>
        <p:spPr>
          <a:xfrm>
            <a:off x="7729870" y="1116419"/>
            <a:ext cx="2094614" cy="1711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6EC2AB-BD38-4DC7-BF9C-176030F1CB02}"/>
              </a:ext>
            </a:extLst>
          </p:cNvPr>
          <p:cNvSpPr/>
          <p:nvPr/>
        </p:nvSpPr>
        <p:spPr>
          <a:xfrm>
            <a:off x="7740502" y="2849526"/>
            <a:ext cx="1254642" cy="16586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993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503247735"/>
              </p:ext>
            </p:extLst>
          </p:nvPr>
        </p:nvGraphicFramePr>
        <p:xfrm>
          <a:off x="308346" y="31898"/>
          <a:ext cx="7010400" cy="71374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776824">
                  <a:extLst>
                    <a:ext uri="{9D8B030D-6E8A-4147-A177-3AD203B41FA5}">
                      <a16:colId xmlns:a16="http://schemas.microsoft.com/office/drawing/2014/main" val="4173780186"/>
                    </a:ext>
                  </a:extLst>
                </a:gridCol>
                <a:gridCol w="1051976">
                  <a:extLst>
                    <a:ext uri="{9D8B030D-6E8A-4147-A177-3AD203B41FA5}">
                      <a16:colId xmlns:a16="http://schemas.microsoft.com/office/drawing/2014/main" val="3186036970"/>
                    </a:ext>
                  </a:extLst>
                </a:gridCol>
                <a:gridCol w="1400092">
                  <a:extLst>
                    <a:ext uri="{9D8B030D-6E8A-4147-A177-3AD203B41FA5}">
                      <a16:colId xmlns:a16="http://schemas.microsoft.com/office/drawing/2014/main" val="3965752379"/>
                    </a:ext>
                  </a:extLst>
                </a:gridCol>
              </a:tblGrid>
              <a:tr h="288152">
                <a:tc>
                  <a:txBody>
                    <a:bodyPr/>
                    <a:lstStyle/>
                    <a:p>
                      <a:r>
                        <a:rPr lang="en-US" dirty="0"/>
                        <a:t>PHASE 1</a:t>
                      </a:r>
                    </a:p>
                  </a:txBody>
                  <a:tcPr/>
                </a:tc>
                <a:tc>
                  <a:txBody>
                    <a:bodyPr/>
                    <a:lstStyle/>
                    <a:p>
                      <a:r>
                        <a:rPr lang="en-US" dirty="0"/>
                        <a:t>START</a:t>
                      </a:r>
                    </a:p>
                  </a:txBody>
                  <a:tcPr/>
                </a:tc>
                <a:tc>
                  <a:txBody>
                    <a:bodyPr/>
                    <a:lstStyle/>
                    <a:p>
                      <a:r>
                        <a:rPr lang="en-US" dirty="0"/>
                        <a:t>EXERCISES</a:t>
                      </a:r>
                    </a:p>
                  </a:txBody>
                  <a:tcPr/>
                </a:tc>
                <a:tc>
                  <a:txBody>
                    <a:bodyPr/>
                    <a:lstStyle/>
                    <a:p>
                      <a:r>
                        <a:rPr lang="en-US" dirty="0"/>
                        <a:t>SCAPULAR </a:t>
                      </a:r>
                    </a:p>
                  </a:txBody>
                  <a:tcPr/>
                </a:tc>
                <a:tc>
                  <a:txBody>
                    <a:bodyPr/>
                    <a:lstStyle/>
                    <a:p>
                      <a:r>
                        <a:rPr lang="en-US" dirty="0"/>
                        <a:t>SLING</a:t>
                      </a:r>
                    </a:p>
                  </a:txBody>
                  <a:tcPr/>
                </a:tc>
                <a:tc>
                  <a:txBody>
                    <a:bodyPr/>
                    <a:lstStyle/>
                    <a:p>
                      <a:r>
                        <a:rPr lang="en-US" dirty="0"/>
                        <a:t>RESTRICTIONS</a:t>
                      </a:r>
                    </a:p>
                  </a:txBody>
                  <a:tcPr/>
                </a:tc>
                <a:extLst>
                  <a:ext uri="{0D108BD9-81ED-4DB2-BD59-A6C34878D82A}">
                    <a16:rowId xmlns:a16="http://schemas.microsoft.com/office/drawing/2014/main" val="1679973318"/>
                  </a:ext>
                </a:extLst>
              </a:tr>
              <a:tr h="370840">
                <a:tc>
                  <a:txBody>
                    <a:bodyPr/>
                    <a:lstStyle/>
                    <a:p>
                      <a:r>
                        <a:rPr lang="en-US" dirty="0"/>
                        <a:t>Partial and Small</a:t>
                      </a:r>
                    </a:p>
                  </a:txBody>
                  <a:tcPr/>
                </a:tc>
                <a:tc>
                  <a:txBody>
                    <a:bodyPr/>
                    <a:lstStyle/>
                    <a:p>
                      <a:r>
                        <a:rPr lang="en-US" dirty="0"/>
                        <a:t>1ST</a:t>
                      </a:r>
                    </a:p>
                  </a:txBody>
                  <a:tcPr/>
                </a:tc>
                <a:tc>
                  <a:txBody>
                    <a:bodyPr/>
                    <a:lstStyle/>
                    <a:p>
                      <a:r>
                        <a:rPr lang="en-US" dirty="0"/>
                        <a:t>All 3 Passive exercises</a:t>
                      </a:r>
                    </a:p>
                  </a:txBody>
                  <a:tcPr/>
                </a:tc>
                <a:tc>
                  <a:txBody>
                    <a:bodyPr/>
                    <a:lstStyle/>
                    <a:p>
                      <a:r>
                        <a:rPr lang="en-US" dirty="0"/>
                        <a:t>1</a:t>
                      </a:r>
                      <a:r>
                        <a:rPr lang="en-US" baseline="30000" dirty="0"/>
                        <a:t>st</a:t>
                      </a:r>
                      <a:r>
                        <a:rPr lang="en-US" dirty="0"/>
                        <a:t> </a:t>
                      </a:r>
                    </a:p>
                  </a:txBody>
                  <a:tcPr/>
                </a:tc>
                <a:tc>
                  <a:txBody>
                    <a:bodyPr/>
                    <a:lstStyle/>
                    <a:p>
                      <a:r>
                        <a:rPr lang="en-US" dirty="0"/>
                        <a:t>Out doors </a:t>
                      </a:r>
                    </a:p>
                  </a:txBody>
                  <a:tcPr/>
                </a:tc>
                <a:tc>
                  <a:txBody>
                    <a:bodyPr/>
                    <a:lstStyle/>
                    <a:p>
                      <a:r>
                        <a:rPr lang="en-US" dirty="0"/>
                        <a:t>NO active Elbow Elev.</a:t>
                      </a:r>
                    </a:p>
                  </a:txBody>
                  <a:tcPr/>
                </a:tc>
                <a:extLst>
                  <a:ext uri="{0D108BD9-81ED-4DB2-BD59-A6C34878D82A}">
                    <a16:rowId xmlns:a16="http://schemas.microsoft.com/office/drawing/2014/main" val="1055351367"/>
                  </a:ext>
                </a:extLst>
              </a:tr>
              <a:tr h="370840">
                <a:tc>
                  <a:txBody>
                    <a:bodyPr/>
                    <a:lstStyle/>
                    <a:p>
                      <a:r>
                        <a:rPr lang="en-US" dirty="0"/>
                        <a:t>Medium</a:t>
                      </a:r>
                    </a:p>
                  </a:txBody>
                  <a:tcPr/>
                </a:tc>
                <a:tc>
                  <a:txBody>
                    <a:bodyPr/>
                    <a:lstStyle/>
                    <a:p>
                      <a:r>
                        <a:rPr lang="en-US" dirty="0"/>
                        <a:t>1ST</a:t>
                      </a:r>
                    </a:p>
                  </a:txBody>
                  <a:tcPr/>
                </a:tc>
                <a:tc>
                  <a:txBody>
                    <a:bodyPr/>
                    <a:lstStyle/>
                    <a:p>
                      <a:r>
                        <a:rPr lang="en-US" dirty="0"/>
                        <a:t>Pendulum  1</a:t>
                      </a:r>
                      <a:r>
                        <a:rPr lang="en-US" baseline="30000" dirty="0"/>
                        <a:t>st</a:t>
                      </a:r>
                      <a:r>
                        <a:rPr lang="en-US" dirty="0"/>
                        <a:t>  </a:t>
                      </a:r>
                      <a:r>
                        <a:rPr lang="en-US" dirty="0" err="1"/>
                        <a:t>Ext.Rot</a:t>
                      </a:r>
                      <a:r>
                        <a:rPr lang="en-US" dirty="0"/>
                        <a:t>.      2</a:t>
                      </a:r>
                      <a:r>
                        <a:rPr lang="en-US" baseline="30000" dirty="0"/>
                        <a:t>nd</a:t>
                      </a:r>
                      <a:endParaRPr lang="en-US" dirty="0"/>
                    </a:p>
                    <a:p>
                      <a:r>
                        <a:rPr lang="en-US" dirty="0"/>
                        <a:t>Elevation    3</a:t>
                      </a:r>
                      <a:r>
                        <a:rPr lang="en-US" baseline="30000" dirty="0"/>
                        <a:t>rd</a:t>
                      </a:r>
                      <a:r>
                        <a:rPr lang="en-US" dirty="0"/>
                        <a:t> </a:t>
                      </a:r>
                    </a:p>
                  </a:txBody>
                  <a:tcPr/>
                </a:tc>
                <a:tc>
                  <a:txBody>
                    <a:bodyPr/>
                    <a:lstStyle/>
                    <a:p>
                      <a:r>
                        <a:rPr lang="en-US" dirty="0"/>
                        <a:t>3</a:t>
                      </a:r>
                      <a:r>
                        <a:rPr lang="en-US" baseline="30000" dirty="0"/>
                        <a:t>rd</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341325371"/>
                  </a:ext>
                </a:extLst>
              </a:tr>
              <a:tr h="370840">
                <a:tc>
                  <a:txBody>
                    <a:bodyPr/>
                    <a:lstStyle/>
                    <a:p>
                      <a:r>
                        <a:rPr lang="en-US" dirty="0"/>
                        <a:t>Large</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3rd</a:t>
                      </a:r>
                    </a:p>
                  </a:txBody>
                  <a:tcPr/>
                </a:tc>
                <a:tc>
                  <a:txBody>
                    <a:bodyPr/>
                    <a:lstStyle/>
                    <a:p>
                      <a:r>
                        <a:rPr lang="en-US" dirty="0"/>
                        <a:t>Out doors +mobile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active Elbow Elev.</a:t>
                      </a:r>
                    </a:p>
                    <a:p>
                      <a:endParaRPr lang="en-US" dirty="0"/>
                    </a:p>
                  </a:txBody>
                  <a:tcPr/>
                </a:tc>
                <a:extLst>
                  <a:ext uri="{0D108BD9-81ED-4DB2-BD59-A6C34878D82A}">
                    <a16:rowId xmlns:a16="http://schemas.microsoft.com/office/drawing/2014/main" val="1343508550"/>
                  </a:ext>
                </a:extLst>
              </a:tr>
              <a:tr h="370840">
                <a:tc>
                  <a:txBody>
                    <a:bodyPr/>
                    <a:lstStyle/>
                    <a:p>
                      <a:r>
                        <a:rPr lang="en-US" dirty="0"/>
                        <a:t>Massive  Recurrent </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7</a:t>
                      </a:r>
                      <a:r>
                        <a:rPr lang="en-US" baseline="30000" dirty="0"/>
                        <a:t>th</a:t>
                      </a:r>
                      <a:r>
                        <a:rPr lang="en-US" dirty="0"/>
                        <a:t> </a:t>
                      </a:r>
                    </a:p>
                  </a:txBody>
                  <a:tcPr/>
                </a:tc>
                <a:tc>
                  <a:txBody>
                    <a:bodyPr/>
                    <a:lstStyle/>
                    <a:p>
                      <a:r>
                        <a:rPr lang="en-US" dirty="0"/>
                        <a:t>All the time</a:t>
                      </a:r>
                    </a:p>
                  </a:txBody>
                  <a:tcPr/>
                </a:tc>
                <a:tc>
                  <a:txBody>
                    <a:bodyPr/>
                    <a:lstStyle/>
                    <a:p>
                      <a:r>
                        <a:rPr lang="en-US" dirty="0"/>
                        <a:t>Only Hand use</a:t>
                      </a:r>
                    </a:p>
                  </a:txBody>
                  <a:tcPr/>
                </a:tc>
                <a:extLst>
                  <a:ext uri="{0D108BD9-81ED-4DB2-BD59-A6C34878D82A}">
                    <a16:rowId xmlns:a16="http://schemas.microsoft.com/office/drawing/2014/main" val="1351961044"/>
                  </a:ext>
                </a:extLst>
              </a:tr>
              <a:tr h="370840">
                <a:tc>
                  <a:txBody>
                    <a:bodyPr/>
                    <a:lstStyle/>
                    <a:p>
                      <a:r>
                        <a:rPr lang="en-US" dirty="0"/>
                        <a:t>Subscapularis</a:t>
                      </a:r>
                    </a:p>
                  </a:txBody>
                  <a:tcPr/>
                </a:tc>
                <a:tc>
                  <a:txBody>
                    <a:bodyPr/>
                    <a:lstStyle/>
                    <a:p>
                      <a:r>
                        <a:rPr lang="en-US" dirty="0"/>
                        <a:t>3RD</a:t>
                      </a:r>
                    </a:p>
                  </a:txBody>
                  <a:tcPr/>
                </a:tc>
                <a:tc>
                  <a:txBody>
                    <a:bodyPr/>
                    <a:lstStyle/>
                    <a:p>
                      <a:r>
                        <a:rPr lang="en-US" dirty="0"/>
                        <a:t>Pendulum  3</a:t>
                      </a:r>
                      <a:r>
                        <a:rPr lang="en-US" baseline="30000" dirty="0"/>
                        <a:t>rd</a:t>
                      </a:r>
                      <a:r>
                        <a:rPr lang="en-US" dirty="0"/>
                        <a:t>   NO </a:t>
                      </a:r>
                      <a:r>
                        <a:rPr lang="en-US" dirty="0" err="1"/>
                        <a:t>Ext.Rot</a:t>
                      </a:r>
                      <a:r>
                        <a:rPr lang="en-US" dirty="0"/>
                        <a:t>.</a:t>
                      </a:r>
                    </a:p>
                    <a:p>
                      <a:r>
                        <a:rPr lang="en-US" dirty="0"/>
                        <a:t>Elevation    7</a:t>
                      </a:r>
                      <a:r>
                        <a:rPr lang="en-US" baseline="30000" dirty="0"/>
                        <a:t>th</a:t>
                      </a:r>
                      <a:r>
                        <a:rPr lang="en-US" dirty="0"/>
                        <a:t> </a:t>
                      </a:r>
                    </a:p>
                  </a:txBody>
                  <a:tcPr/>
                </a:tc>
                <a:tc>
                  <a:txBody>
                    <a:bodyPr/>
                    <a:lstStyle/>
                    <a:p>
                      <a:r>
                        <a:rPr lang="en-US" dirty="0"/>
                        <a:t>1st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doors </a:t>
                      </a:r>
                    </a:p>
                    <a:p>
                      <a:endParaRPr lang="en-US" dirty="0"/>
                    </a:p>
                  </a:txBody>
                  <a:tcPr/>
                </a:tc>
                <a:tc>
                  <a:txBody>
                    <a:bodyPr/>
                    <a:lstStyle/>
                    <a:p>
                      <a:r>
                        <a:rPr lang="en-US" dirty="0"/>
                        <a:t>NO Active Elbow Elev. Or Int. Rot.</a:t>
                      </a:r>
                    </a:p>
                  </a:txBody>
                  <a:tcPr/>
                </a:tc>
                <a:extLst>
                  <a:ext uri="{0D108BD9-81ED-4DB2-BD59-A6C34878D82A}">
                    <a16:rowId xmlns:a16="http://schemas.microsoft.com/office/drawing/2014/main" val="3482794440"/>
                  </a:ext>
                </a:extLst>
              </a:tr>
              <a:tr h="370840">
                <a:tc>
                  <a:txBody>
                    <a:bodyPr/>
                    <a:lstStyle/>
                    <a:p>
                      <a:r>
                        <a:rPr lang="en-US" dirty="0"/>
                        <a:t>Infraspinatus</a:t>
                      </a:r>
                    </a:p>
                  </a:txBody>
                  <a:tcPr/>
                </a:tc>
                <a:tc>
                  <a:txBody>
                    <a:bodyPr/>
                    <a:lstStyle/>
                    <a:p>
                      <a:r>
                        <a:rPr lang="en-US" dirty="0"/>
                        <a:t>1ST</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14</a:t>
                      </a:r>
                      <a:r>
                        <a:rPr lang="en-US" baseline="30000" dirty="0"/>
                        <a:t>th</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time</a:t>
                      </a:r>
                    </a:p>
                    <a:p>
                      <a:endParaRPr lang="en-US" dirty="0"/>
                    </a:p>
                  </a:txBody>
                  <a:tcPr/>
                </a:tc>
                <a:tc>
                  <a:txBody>
                    <a:bodyPr/>
                    <a:lstStyle/>
                    <a:p>
                      <a:r>
                        <a:rPr lang="en-US" dirty="0"/>
                        <a:t>NO Active Elbow Elev. Or Ext. Rot.</a:t>
                      </a:r>
                    </a:p>
                  </a:txBody>
                  <a:tcPr/>
                </a:tc>
                <a:extLst>
                  <a:ext uri="{0D108BD9-81ED-4DB2-BD59-A6C34878D82A}">
                    <a16:rowId xmlns:a16="http://schemas.microsoft.com/office/drawing/2014/main" val="1543610936"/>
                  </a:ext>
                </a:extLst>
              </a:tr>
              <a:tr h="370840">
                <a:tc>
                  <a:txBody>
                    <a:bodyPr/>
                    <a:lstStyle/>
                    <a:p>
                      <a:r>
                        <a:rPr lang="en-US" dirty="0"/>
                        <a:t>Biceps</a:t>
                      </a:r>
                    </a:p>
                  </a:txBody>
                  <a:tcPr/>
                </a:tc>
                <a:tc>
                  <a:txBody>
                    <a:bodyPr/>
                    <a:lstStyle/>
                    <a:p>
                      <a:r>
                        <a:rPr lang="en-US" dirty="0"/>
                        <a:t>3RD</a:t>
                      </a:r>
                    </a:p>
                  </a:txBody>
                  <a:tcPr/>
                </a:tc>
                <a:tc>
                  <a:txBody>
                    <a:bodyPr/>
                    <a:lstStyle/>
                    <a:p>
                      <a:r>
                        <a:rPr lang="en-US" dirty="0"/>
                        <a:t>Pendulum  3</a:t>
                      </a:r>
                      <a:r>
                        <a:rPr lang="en-US" baseline="30000" dirty="0"/>
                        <a:t>rd</a:t>
                      </a:r>
                      <a:r>
                        <a:rPr lang="en-US" dirty="0"/>
                        <a:t>   </a:t>
                      </a:r>
                      <a:r>
                        <a:rPr lang="en-US" dirty="0" err="1"/>
                        <a:t>Ext.Rot</a:t>
                      </a:r>
                      <a:r>
                        <a:rPr lang="en-US" dirty="0"/>
                        <a:t>.      4</a:t>
                      </a:r>
                      <a:r>
                        <a:rPr lang="en-US" baseline="30000" dirty="0"/>
                        <a:t>th</a:t>
                      </a:r>
                      <a:r>
                        <a:rPr lang="en-US" dirty="0"/>
                        <a:t> </a:t>
                      </a:r>
                    </a:p>
                    <a:p>
                      <a:r>
                        <a:rPr lang="en-US" dirty="0"/>
                        <a:t>Elevation    5</a:t>
                      </a:r>
                      <a:r>
                        <a:rPr lang="en-US" baseline="30000" dirty="0"/>
                        <a:t>th</a:t>
                      </a:r>
                      <a:r>
                        <a:rPr lang="en-US" dirty="0"/>
                        <a:t> </a:t>
                      </a:r>
                    </a:p>
                  </a:txBody>
                  <a:tcPr/>
                </a:tc>
                <a:tc>
                  <a:txBody>
                    <a:bodyPr/>
                    <a:lstStyle/>
                    <a:p>
                      <a:r>
                        <a:rPr lang="en-US" dirty="0"/>
                        <a:t>1</a:t>
                      </a:r>
                      <a:r>
                        <a:rPr lang="en-US" baseline="30000" dirty="0"/>
                        <a:t>st</a:t>
                      </a:r>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time</a:t>
                      </a:r>
                    </a:p>
                    <a:p>
                      <a:endParaRPr lang="en-US" dirty="0"/>
                    </a:p>
                  </a:txBody>
                  <a:tcPr/>
                </a:tc>
                <a:tc>
                  <a:txBody>
                    <a:bodyPr/>
                    <a:lstStyle/>
                    <a:p>
                      <a:r>
                        <a:rPr lang="en-US" dirty="0"/>
                        <a:t>NO Active Elbow Flexion </a:t>
                      </a:r>
                    </a:p>
                  </a:txBody>
                  <a:tcPr/>
                </a:tc>
                <a:extLst>
                  <a:ext uri="{0D108BD9-81ED-4DB2-BD59-A6C34878D82A}">
                    <a16:rowId xmlns:a16="http://schemas.microsoft.com/office/drawing/2014/main" val="4217544287"/>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7" name="Content Placeholder 4">
            <a:extLst>
              <a:ext uri="{FF2B5EF4-FFF2-40B4-BE49-F238E27FC236}">
                <a16:creationId xmlns:a16="http://schemas.microsoft.com/office/drawing/2014/main" id="{BD30503D-61D3-50A9-B355-19A442C60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525" y="137785"/>
            <a:ext cx="4627273" cy="6355089"/>
          </a:xfrm>
          <a:prstGeom prst="rect">
            <a:avLst/>
          </a:prstGeom>
        </p:spPr>
      </p:pic>
      <p:sp>
        <p:nvSpPr>
          <p:cNvPr id="8" name="Rectangle 7">
            <a:extLst>
              <a:ext uri="{FF2B5EF4-FFF2-40B4-BE49-F238E27FC236}">
                <a16:creationId xmlns:a16="http://schemas.microsoft.com/office/drawing/2014/main" id="{759F885D-CA5E-D113-ED46-B9A03024D0F5}"/>
              </a:ext>
            </a:extLst>
          </p:cNvPr>
          <p:cNvSpPr/>
          <p:nvPr/>
        </p:nvSpPr>
        <p:spPr>
          <a:xfrm>
            <a:off x="7729870" y="1116419"/>
            <a:ext cx="2094614" cy="1711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6EC2AB-BD38-4DC7-BF9C-176030F1CB02}"/>
              </a:ext>
            </a:extLst>
          </p:cNvPr>
          <p:cNvSpPr/>
          <p:nvPr/>
        </p:nvSpPr>
        <p:spPr>
          <a:xfrm>
            <a:off x="7740502" y="2849526"/>
            <a:ext cx="1254642" cy="16586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6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1362985900"/>
              </p:ext>
            </p:extLst>
          </p:nvPr>
        </p:nvGraphicFramePr>
        <p:xfrm>
          <a:off x="499729" y="382783"/>
          <a:ext cx="6475226" cy="128016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1726155">
                  <a:extLst>
                    <a:ext uri="{9D8B030D-6E8A-4147-A177-3AD203B41FA5}">
                      <a16:colId xmlns:a16="http://schemas.microsoft.com/office/drawing/2014/main" val="3965752379"/>
                    </a:ext>
                  </a:extLst>
                </a:gridCol>
                <a:gridCol w="967563">
                  <a:extLst>
                    <a:ext uri="{9D8B030D-6E8A-4147-A177-3AD203B41FA5}">
                      <a16:colId xmlns:a16="http://schemas.microsoft.com/office/drawing/2014/main" val="1732396218"/>
                    </a:ext>
                  </a:extLst>
                </a:gridCol>
              </a:tblGrid>
              <a:tr h="532632">
                <a:tc>
                  <a:txBody>
                    <a:bodyPr/>
                    <a:lstStyle/>
                    <a:p>
                      <a:r>
                        <a:rPr lang="en-US" dirty="0"/>
                        <a:t>PHASE 2</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4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bl>
          </a:graphicData>
        </a:graphic>
      </p:graphicFrame>
      <p:pic>
        <p:nvPicPr>
          <p:cNvPr id="4" name="Content Placeholder 5">
            <a:extLst>
              <a:ext uri="{FF2B5EF4-FFF2-40B4-BE49-F238E27FC236}">
                <a16:creationId xmlns:a16="http://schemas.microsoft.com/office/drawing/2014/main" id="{72884C29-5F21-D33B-6A30-E10B78278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964" y="503536"/>
            <a:ext cx="5052963" cy="6301296"/>
          </a:xfrm>
          <a:prstGeom prst="rect">
            <a:avLst/>
          </a:prstGeom>
        </p:spPr>
      </p:pic>
      <p:sp>
        <p:nvSpPr>
          <p:cNvPr id="8" name="Multiplication Sign 7">
            <a:extLst>
              <a:ext uri="{FF2B5EF4-FFF2-40B4-BE49-F238E27FC236}">
                <a16:creationId xmlns:a16="http://schemas.microsoft.com/office/drawing/2014/main" id="{A81055FB-E02A-F2A3-B78C-37D293DD760F}"/>
              </a:ext>
            </a:extLst>
          </p:cNvPr>
          <p:cNvSpPr/>
          <p:nvPr/>
        </p:nvSpPr>
        <p:spPr>
          <a:xfrm>
            <a:off x="7997456" y="1829099"/>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id="{3A95A337-03C1-3BD9-7123-B5F54E17D461}"/>
              </a:ext>
            </a:extLst>
          </p:cNvPr>
          <p:cNvSpPr/>
          <p:nvPr/>
        </p:nvSpPr>
        <p:spPr>
          <a:xfrm>
            <a:off x="10726477" y="4862534"/>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1728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D10C-610B-1367-8C8F-B529BBFEB1A7}"/>
              </a:ext>
            </a:extLst>
          </p:cNvPr>
          <p:cNvSpPr>
            <a:spLocks noGrp="1"/>
          </p:cNvSpPr>
          <p:nvPr>
            <p:ph type="title"/>
          </p:nvPr>
        </p:nvSpPr>
        <p:spPr/>
        <p:txBody>
          <a:bodyPr>
            <a:noAutofit/>
          </a:bodyPr>
          <a:lstStyle/>
          <a:p>
            <a:pPr algn="ctr"/>
            <a:r>
              <a:rPr lang="en-US" sz="8000" b="1" dirty="0"/>
              <a:t>7 TYPES</a:t>
            </a:r>
          </a:p>
        </p:txBody>
      </p:sp>
      <p:sp>
        <p:nvSpPr>
          <p:cNvPr id="3" name="Content Placeholder 2">
            <a:extLst>
              <a:ext uri="{FF2B5EF4-FFF2-40B4-BE49-F238E27FC236}">
                <a16:creationId xmlns:a16="http://schemas.microsoft.com/office/drawing/2014/main" id="{67815138-D171-2988-DE4C-143758A7D660}"/>
              </a:ext>
            </a:extLst>
          </p:cNvPr>
          <p:cNvSpPr>
            <a:spLocks noGrp="1"/>
          </p:cNvSpPr>
          <p:nvPr>
            <p:ph idx="1"/>
          </p:nvPr>
        </p:nvSpPr>
        <p:spPr>
          <a:xfrm>
            <a:off x="838200" y="1839256"/>
            <a:ext cx="10515600" cy="5464969"/>
          </a:xfrm>
        </p:spPr>
        <p:txBody>
          <a:bodyPr>
            <a:normAutofit/>
          </a:bodyPr>
          <a:lstStyle/>
          <a:p>
            <a:pPr marL="0" indent="0">
              <a:buNone/>
            </a:pPr>
            <a:r>
              <a:rPr lang="en-US" dirty="0">
                <a:solidFill>
                  <a:srgbClr val="FF0000"/>
                </a:solidFill>
              </a:rPr>
              <a:t>1- PARTIAL INSERTION SSP TEAR</a:t>
            </a:r>
          </a:p>
          <a:p>
            <a:pPr marL="0" indent="0">
              <a:buNone/>
            </a:pPr>
            <a:r>
              <a:rPr lang="en-US" dirty="0">
                <a:solidFill>
                  <a:srgbClr val="FF0000"/>
                </a:solidFill>
              </a:rPr>
              <a:t>    PATIAL MEDIAL SSP TEAR and SMALL TEAR </a:t>
            </a:r>
          </a:p>
          <a:p>
            <a:pPr marL="0" indent="0">
              <a:buNone/>
            </a:pPr>
            <a:r>
              <a:rPr lang="en-US" dirty="0"/>
              <a:t>2- MEDIUM TEAR SSP</a:t>
            </a:r>
          </a:p>
          <a:p>
            <a:pPr marL="0" indent="0">
              <a:buNone/>
            </a:pPr>
            <a:r>
              <a:rPr lang="en-US" dirty="0"/>
              <a:t>3- LARGE TEAR SSP</a:t>
            </a:r>
          </a:p>
          <a:p>
            <a:pPr marL="0" indent="0">
              <a:buNone/>
            </a:pPr>
            <a:r>
              <a:rPr lang="en-US" dirty="0"/>
              <a:t>4- MASSIVE  and recurrent TEAR</a:t>
            </a:r>
          </a:p>
          <a:p>
            <a:pPr marL="0" indent="0">
              <a:buNone/>
            </a:pPr>
            <a:r>
              <a:rPr lang="en-US" dirty="0"/>
              <a:t>5- SUBSCAPULARIS TEAR</a:t>
            </a:r>
          </a:p>
          <a:p>
            <a:pPr marL="0" indent="0">
              <a:buNone/>
            </a:pPr>
            <a:r>
              <a:rPr lang="en-US" dirty="0"/>
              <a:t>6- INFRASPINATUS TEAR</a:t>
            </a:r>
          </a:p>
          <a:p>
            <a:pPr marL="0" indent="0">
              <a:buNone/>
            </a:pPr>
            <a:r>
              <a:rPr lang="en-US" dirty="0"/>
              <a:t>7- BICEPS TEAR 7</a:t>
            </a:r>
          </a:p>
        </p:txBody>
      </p:sp>
    </p:spTree>
    <p:extLst>
      <p:ext uri="{BB962C8B-B14F-4D97-AF65-F5344CB8AC3E}">
        <p14:creationId xmlns:p14="http://schemas.microsoft.com/office/powerpoint/2010/main" val="153860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1438518099"/>
              </p:ext>
            </p:extLst>
          </p:nvPr>
        </p:nvGraphicFramePr>
        <p:xfrm>
          <a:off x="499729" y="382783"/>
          <a:ext cx="6475226" cy="22860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1726155">
                  <a:extLst>
                    <a:ext uri="{9D8B030D-6E8A-4147-A177-3AD203B41FA5}">
                      <a16:colId xmlns:a16="http://schemas.microsoft.com/office/drawing/2014/main" val="3965752379"/>
                    </a:ext>
                  </a:extLst>
                </a:gridCol>
                <a:gridCol w="967563">
                  <a:extLst>
                    <a:ext uri="{9D8B030D-6E8A-4147-A177-3AD203B41FA5}">
                      <a16:colId xmlns:a16="http://schemas.microsoft.com/office/drawing/2014/main" val="1732396218"/>
                    </a:ext>
                  </a:extLst>
                </a:gridCol>
              </a:tblGrid>
              <a:tr h="532632">
                <a:tc>
                  <a:txBody>
                    <a:bodyPr/>
                    <a:lstStyle/>
                    <a:p>
                      <a:r>
                        <a:rPr lang="en-US" dirty="0"/>
                        <a:t>PHASE 2</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4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4" name="Content Placeholder 5">
            <a:extLst>
              <a:ext uri="{FF2B5EF4-FFF2-40B4-BE49-F238E27FC236}">
                <a16:creationId xmlns:a16="http://schemas.microsoft.com/office/drawing/2014/main" id="{72884C29-5F21-D33B-6A30-E10B78278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964" y="503536"/>
            <a:ext cx="5052963" cy="6301296"/>
          </a:xfrm>
          <a:prstGeom prst="rect">
            <a:avLst/>
          </a:prstGeom>
        </p:spPr>
      </p:pic>
      <p:sp>
        <p:nvSpPr>
          <p:cNvPr id="8" name="Multiplication Sign 7">
            <a:extLst>
              <a:ext uri="{FF2B5EF4-FFF2-40B4-BE49-F238E27FC236}">
                <a16:creationId xmlns:a16="http://schemas.microsoft.com/office/drawing/2014/main" id="{A81055FB-E02A-F2A3-B78C-37D293DD760F}"/>
              </a:ext>
            </a:extLst>
          </p:cNvPr>
          <p:cNvSpPr/>
          <p:nvPr/>
        </p:nvSpPr>
        <p:spPr>
          <a:xfrm>
            <a:off x="7997456" y="1829099"/>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id="{3A95A337-03C1-3BD9-7123-B5F54E17D461}"/>
              </a:ext>
            </a:extLst>
          </p:cNvPr>
          <p:cNvSpPr/>
          <p:nvPr/>
        </p:nvSpPr>
        <p:spPr>
          <a:xfrm>
            <a:off x="10726477" y="4862534"/>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6914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1049252933"/>
              </p:ext>
            </p:extLst>
          </p:nvPr>
        </p:nvGraphicFramePr>
        <p:xfrm>
          <a:off x="499729" y="382783"/>
          <a:ext cx="6475226" cy="32004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1726155">
                  <a:extLst>
                    <a:ext uri="{9D8B030D-6E8A-4147-A177-3AD203B41FA5}">
                      <a16:colId xmlns:a16="http://schemas.microsoft.com/office/drawing/2014/main" val="3965752379"/>
                    </a:ext>
                  </a:extLst>
                </a:gridCol>
                <a:gridCol w="967563">
                  <a:extLst>
                    <a:ext uri="{9D8B030D-6E8A-4147-A177-3AD203B41FA5}">
                      <a16:colId xmlns:a16="http://schemas.microsoft.com/office/drawing/2014/main" val="1732396218"/>
                    </a:ext>
                  </a:extLst>
                </a:gridCol>
              </a:tblGrid>
              <a:tr h="532632">
                <a:tc>
                  <a:txBody>
                    <a:bodyPr/>
                    <a:lstStyle/>
                    <a:p>
                      <a:r>
                        <a:rPr lang="en-US" dirty="0"/>
                        <a:t>PHASE 2</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4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txBody>
                  <a:tcPr/>
                </a:tc>
                <a:tc>
                  <a:txBody>
                    <a:bodyPr/>
                    <a:lstStyle/>
                    <a:p>
                      <a:r>
                        <a:rPr lang="en-US" dirty="0"/>
                        <a:t>Manual</a:t>
                      </a:r>
                    </a:p>
                  </a:txBody>
                  <a:tcPr/>
                </a:tc>
                <a:extLst>
                  <a:ext uri="{0D108BD9-81ED-4DB2-BD59-A6C34878D82A}">
                    <a16:rowId xmlns:a16="http://schemas.microsoft.com/office/drawing/2014/main" val="1343508550"/>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4" name="Content Placeholder 5">
            <a:extLst>
              <a:ext uri="{FF2B5EF4-FFF2-40B4-BE49-F238E27FC236}">
                <a16:creationId xmlns:a16="http://schemas.microsoft.com/office/drawing/2014/main" id="{72884C29-5F21-D33B-6A30-E10B78278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964" y="503536"/>
            <a:ext cx="5052963" cy="6301296"/>
          </a:xfrm>
          <a:prstGeom prst="rect">
            <a:avLst/>
          </a:prstGeom>
        </p:spPr>
      </p:pic>
      <p:sp>
        <p:nvSpPr>
          <p:cNvPr id="8" name="Multiplication Sign 7">
            <a:extLst>
              <a:ext uri="{FF2B5EF4-FFF2-40B4-BE49-F238E27FC236}">
                <a16:creationId xmlns:a16="http://schemas.microsoft.com/office/drawing/2014/main" id="{A81055FB-E02A-F2A3-B78C-37D293DD760F}"/>
              </a:ext>
            </a:extLst>
          </p:cNvPr>
          <p:cNvSpPr/>
          <p:nvPr/>
        </p:nvSpPr>
        <p:spPr>
          <a:xfrm>
            <a:off x="7997456" y="1829099"/>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id="{3A95A337-03C1-3BD9-7123-B5F54E17D461}"/>
              </a:ext>
            </a:extLst>
          </p:cNvPr>
          <p:cNvSpPr/>
          <p:nvPr/>
        </p:nvSpPr>
        <p:spPr>
          <a:xfrm>
            <a:off x="10726477" y="4862534"/>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0575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3756489157"/>
              </p:ext>
            </p:extLst>
          </p:nvPr>
        </p:nvGraphicFramePr>
        <p:xfrm>
          <a:off x="499729" y="382783"/>
          <a:ext cx="6475226" cy="41148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1726155">
                  <a:extLst>
                    <a:ext uri="{9D8B030D-6E8A-4147-A177-3AD203B41FA5}">
                      <a16:colId xmlns:a16="http://schemas.microsoft.com/office/drawing/2014/main" val="3965752379"/>
                    </a:ext>
                  </a:extLst>
                </a:gridCol>
                <a:gridCol w="967563">
                  <a:extLst>
                    <a:ext uri="{9D8B030D-6E8A-4147-A177-3AD203B41FA5}">
                      <a16:colId xmlns:a16="http://schemas.microsoft.com/office/drawing/2014/main" val="1732396218"/>
                    </a:ext>
                  </a:extLst>
                </a:gridCol>
              </a:tblGrid>
              <a:tr h="532632">
                <a:tc>
                  <a:txBody>
                    <a:bodyPr/>
                    <a:lstStyle/>
                    <a:p>
                      <a:r>
                        <a:rPr lang="en-US" dirty="0"/>
                        <a:t>PHASE 2</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4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txBody>
                  <a:tcPr/>
                </a:tc>
                <a:tc>
                  <a:txBody>
                    <a:bodyPr/>
                    <a:lstStyle/>
                    <a:p>
                      <a:r>
                        <a:rPr lang="en-US" dirty="0"/>
                        <a:t>Manual</a:t>
                      </a:r>
                    </a:p>
                  </a:txBody>
                  <a:tcPr/>
                </a:tc>
                <a:extLst>
                  <a:ext uri="{0D108BD9-81ED-4DB2-BD59-A6C34878D82A}">
                    <a16:rowId xmlns:a16="http://schemas.microsoft.com/office/drawing/2014/main" val="1343508550"/>
                  </a:ext>
                </a:extLst>
              </a:tr>
              <a:tr h="760903">
                <a:tc>
                  <a:txBody>
                    <a:bodyPr/>
                    <a:lstStyle/>
                    <a:p>
                      <a:r>
                        <a:rPr lang="en-US" dirty="0"/>
                        <a:t>Massive Recurrent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2-4-6 Active 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p>
                      <a:endParaRPr lang="en-US" dirty="0"/>
                    </a:p>
                  </a:txBody>
                  <a:tcPr/>
                </a:tc>
                <a:tc>
                  <a:txBody>
                    <a:bodyPr/>
                    <a:lstStyle/>
                    <a:p>
                      <a:r>
                        <a:rPr lang="en-US" dirty="0"/>
                        <a:t>Manual</a:t>
                      </a:r>
                    </a:p>
                  </a:txBody>
                  <a:tcPr/>
                </a:tc>
                <a:extLst>
                  <a:ext uri="{0D108BD9-81ED-4DB2-BD59-A6C34878D82A}">
                    <a16:rowId xmlns:a16="http://schemas.microsoft.com/office/drawing/2014/main" val="1351961044"/>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4" name="Content Placeholder 5">
            <a:extLst>
              <a:ext uri="{FF2B5EF4-FFF2-40B4-BE49-F238E27FC236}">
                <a16:creationId xmlns:a16="http://schemas.microsoft.com/office/drawing/2014/main" id="{72884C29-5F21-D33B-6A30-E10B78278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964" y="503536"/>
            <a:ext cx="5052963" cy="6301296"/>
          </a:xfrm>
          <a:prstGeom prst="rect">
            <a:avLst/>
          </a:prstGeom>
        </p:spPr>
      </p:pic>
      <p:sp>
        <p:nvSpPr>
          <p:cNvPr id="8" name="Multiplication Sign 7">
            <a:extLst>
              <a:ext uri="{FF2B5EF4-FFF2-40B4-BE49-F238E27FC236}">
                <a16:creationId xmlns:a16="http://schemas.microsoft.com/office/drawing/2014/main" id="{A81055FB-E02A-F2A3-B78C-37D293DD760F}"/>
              </a:ext>
            </a:extLst>
          </p:cNvPr>
          <p:cNvSpPr/>
          <p:nvPr/>
        </p:nvSpPr>
        <p:spPr>
          <a:xfrm>
            <a:off x="7997456" y="1829099"/>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id="{3A95A337-03C1-3BD9-7123-B5F54E17D461}"/>
              </a:ext>
            </a:extLst>
          </p:cNvPr>
          <p:cNvSpPr/>
          <p:nvPr/>
        </p:nvSpPr>
        <p:spPr>
          <a:xfrm>
            <a:off x="10726477" y="4862534"/>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0972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2929212882"/>
              </p:ext>
            </p:extLst>
          </p:nvPr>
        </p:nvGraphicFramePr>
        <p:xfrm>
          <a:off x="499729" y="382783"/>
          <a:ext cx="6475226" cy="50292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1726155">
                  <a:extLst>
                    <a:ext uri="{9D8B030D-6E8A-4147-A177-3AD203B41FA5}">
                      <a16:colId xmlns:a16="http://schemas.microsoft.com/office/drawing/2014/main" val="3965752379"/>
                    </a:ext>
                  </a:extLst>
                </a:gridCol>
                <a:gridCol w="967563">
                  <a:extLst>
                    <a:ext uri="{9D8B030D-6E8A-4147-A177-3AD203B41FA5}">
                      <a16:colId xmlns:a16="http://schemas.microsoft.com/office/drawing/2014/main" val="1732396218"/>
                    </a:ext>
                  </a:extLst>
                </a:gridCol>
              </a:tblGrid>
              <a:tr h="532632">
                <a:tc>
                  <a:txBody>
                    <a:bodyPr/>
                    <a:lstStyle/>
                    <a:p>
                      <a:r>
                        <a:rPr lang="en-US" dirty="0"/>
                        <a:t>PHASE 2</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4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txBody>
                  <a:tcPr/>
                </a:tc>
                <a:tc>
                  <a:txBody>
                    <a:bodyPr/>
                    <a:lstStyle/>
                    <a:p>
                      <a:r>
                        <a:rPr lang="en-US" dirty="0"/>
                        <a:t>Manual</a:t>
                      </a:r>
                    </a:p>
                  </a:txBody>
                  <a:tcPr/>
                </a:tc>
                <a:extLst>
                  <a:ext uri="{0D108BD9-81ED-4DB2-BD59-A6C34878D82A}">
                    <a16:rowId xmlns:a16="http://schemas.microsoft.com/office/drawing/2014/main" val="1343508550"/>
                  </a:ext>
                </a:extLst>
              </a:tr>
              <a:tr h="760903">
                <a:tc>
                  <a:txBody>
                    <a:bodyPr/>
                    <a:lstStyle/>
                    <a:p>
                      <a:r>
                        <a:rPr lang="en-US" dirty="0"/>
                        <a:t>Massive Recurrent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2-4-6 Active 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p>
                      <a:endParaRPr lang="en-US" dirty="0"/>
                    </a:p>
                  </a:txBody>
                  <a:tcPr/>
                </a:tc>
                <a:tc>
                  <a:txBody>
                    <a:bodyPr/>
                    <a:lstStyle/>
                    <a:p>
                      <a:r>
                        <a:rPr lang="en-US" dirty="0"/>
                        <a:t>Manual</a:t>
                      </a:r>
                    </a:p>
                  </a:txBody>
                  <a:tcPr/>
                </a:tc>
                <a:extLst>
                  <a:ext uri="{0D108BD9-81ED-4DB2-BD59-A6C34878D82A}">
                    <a16:rowId xmlns:a16="http://schemas.microsoft.com/office/drawing/2014/main" val="1351961044"/>
                  </a:ext>
                </a:extLst>
              </a:tr>
              <a:tr h="760903">
                <a:tc>
                  <a:txBody>
                    <a:bodyPr/>
                    <a:lstStyle/>
                    <a:p>
                      <a:r>
                        <a:rPr lang="en-US" dirty="0"/>
                        <a:t>Subscapularis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9</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Int. Rot.         &gt; 2Kgm</a:t>
                      </a:r>
                    </a:p>
                  </a:txBody>
                  <a:tcPr/>
                </a:tc>
                <a:tc>
                  <a:txBody>
                    <a:bodyPr/>
                    <a:lstStyle/>
                    <a:p>
                      <a:r>
                        <a:rPr lang="en-US" dirty="0"/>
                        <a:t>Manual</a:t>
                      </a:r>
                    </a:p>
                  </a:txBody>
                  <a:tcPr/>
                </a:tc>
                <a:extLst>
                  <a:ext uri="{0D108BD9-81ED-4DB2-BD59-A6C34878D82A}">
                    <a16:rowId xmlns:a16="http://schemas.microsoft.com/office/drawing/2014/main" val="3482794440"/>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4" name="Content Placeholder 5">
            <a:extLst>
              <a:ext uri="{FF2B5EF4-FFF2-40B4-BE49-F238E27FC236}">
                <a16:creationId xmlns:a16="http://schemas.microsoft.com/office/drawing/2014/main" id="{72884C29-5F21-D33B-6A30-E10B78278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964" y="503536"/>
            <a:ext cx="5052963" cy="6301296"/>
          </a:xfrm>
          <a:prstGeom prst="rect">
            <a:avLst/>
          </a:prstGeom>
        </p:spPr>
      </p:pic>
      <p:sp>
        <p:nvSpPr>
          <p:cNvPr id="8" name="Multiplication Sign 7">
            <a:extLst>
              <a:ext uri="{FF2B5EF4-FFF2-40B4-BE49-F238E27FC236}">
                <a16:creationId xmlns:a16="http://schemas.microsoft.com/office/drawing/2014/main" id="{A81055FB-E02A-F2A3-B78C-37D293DD760F}"/>
              </a:ext>
            </a:extLst>
          </p:cNvPr>
          <p:cNvSpPr/>
          <p:nvPr/>
        </p:nvSpPr>
        <p:spPr>
          <a:xfrm>
            <a:off x="7997456" y="1829099"/>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id="{3A95A337-03C1-3BD9-7123-B5F54E17D461}"/>
              </a:ext>
            </a:extLst>
          </p:cNvPr>
          <p:cNvSpPr/>
          <p:nvPr/>
        </p:nvSpPr>
        <p:spPr>
          <a:xfrm>
            <a:off x="10726477" y="4862534"/>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2517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94546611"/>
              </p:ext>
            </p:extLst>
          </p:nvPr>
        </p:nvGraphicFramePr>
        <p:xfrm>
          <a:off x="499729" y="382783"/>
          <a:ext cx="6475226" cy="59436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1726155">
                  <a:extLst>
                    <a:ext uri="{9D8B030D-6E8A-4147-A177-3AD203B41FA5}">
                      <a16:colId xmlns:a16="http://schemas.microsoft.com/office/drawing/2014/main" val="3965752379"/>
                    </a:ext>
                  </a:extLst>
                </a:gridCol>
                <a:gridCol w="967563">
                  <a:extLst>
                    <a:ext uri="{9D8B030D-6E8A-4147-A177-3AD203B41FA5}">
                      <a16:colId xmlns:a16="http://schemas.microsoft.com/office/drawing/2014/main" val="1732396218"/>
                    </a:ext>
                  </a:extLst>
                </a:gridCol>
              </a:tblGrid>
              <a:tr h="532632">
                <a:tc>
                  <a:txBody>
                    <a:bodyPr/>
                    <a:lstStyle/>
                    <a:p>
                      <a:r>
                        <a:rPr lang="en-US" dirty="0"/>
                        <a:t>PHASE 2</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4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txBody>
                  <a:tcPr/>
                </a:tc>
                <a:tc>
                  <a:txBody>
                    <a:bodyPr/>
                    <a:lstStyle/>
                    <a:p>
                      <a:r>
                        <a:rPr lang="en-US" dirty="0"/>
                        <a:t>Manual</a:t>
                      </a:r>
                    </a:p>
                  </a:txBody>
                  <a:tcPr/>
                </a:tc>
                <a:extLst>
                  <a:ext uri="{0D108BD9-81ED-4DB2-BD59-A6C34878D82A}">
                    <a16:rowId xmlns:a16="http://schemas.microsoft.com/office/drawing/2014/main" val="1343508550"/>
                  </a:ext>
                </a:extLst>
              </a:tr>
              <a:tr h="760903">
                <a:tc>
                  <a:txBody>
                    <a:bodyPr/>
                    <a:lstStyle/>
                    <a:p>
                      <a:r>
                        <a:rPr lang="en-US" dirty="0"/>
                        <a:t>Massive Recurrent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2-4-6 Active 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p>
                      <a:endParaRPr lang="en-US" dirty="0"/>
                    </a:p>
                  </a:txBody>
                  <a:tcPr/>
                </a:tc>
                <a:tc>
                  <a:txBody>
                    <a:bodyPr/>
                    <a:lstStyle/>
                    <a:p>
                      <a:r>
                        <a:rPr lang="en-US" dirty="0"/>
                        <a:t>Manual</a:t>
                      </a:r>
                    </a:p>
                  </a:txBody>
                  <a:tcPr/>
                </a:tc>
                <a:extLst>
                  <a:ext uri="{0D108BD9-81ED-4DB2-BD59-A6C34878D82A}">
                    <a16:rowId xmlns:a16="http://schemas.microsoft.com/office/drawing/2014/main" val="1351961044"/>
                  </a:ext>
                </a:extLst>
              </a:tr>
              <a:tr h="760903">
                <a:tc>
                  <a:txBody>
                    <a:bodyPr/>
                    <a:lstStyle/>
                    <a:p>
                      <a:r>
                        <a:rPr lang="en-US" dirty="0"/>
                        <a:t>Subscapularis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9</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Int. Rot.         &gt; 2Kgm</a:t>
                      </a:r>
                    </a:p>
                  </a:txBody>
                  <a:tcPr/>
                </a:tc>
                <a:tc>
                  <a:txBody>
                    <a:bodyPr/>
                    <a:lstStyle/>
                    <a:p>
                      <a:r>
                        <a:rPr lang="en-US" dirty="0"/>
                        <a:t>Manual</a:t>
                      </a:r>
                    </a:p>
                  </a:txBody>
                  <a:tcPr/>
                </a:tc>
                <a:extLst>
                  <a:ext uri="{0D108BD9-81ED-4DB2-BD59-A6C34878D82A}">
                    <a16:rowId xmlns:a16="http://schemas.microsoft.com/office/drawing/2014/main" val="3482794440"/>
                  </a:ext>
                </a:extLst>
              </a:tr>
              <a:tr h="760903">
                <a:tc>
                  <a:txBody>
                    <a:bodyPr/>
                    <a:lstStyle/>
                    <a:p>
                      <a:r>
                        <a:rPr lang="en-US" dirty="0"/>
                        <a:t>Infraspinatus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9</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Int. Rot.         &gt; 2Kgm</a:t>
                      </a:r>
                    </a:p>
                  </a:txBody>
                  <a:tcPr/>
                </a:tc>
                <a:tc>
                  <a:txBody>
                    <a:bodyPr/>
                    <a:lstStyle/>
                    <a:p>
                      <a:r>
                        <a:rPr lang="en-US" dirty="0"/>
                        <a:t>Manual</a:t>
                      </a:r>
                    </a:p>
                  </a:txBody>
                  <a:tcPr/>
                </a:tc>
                <a:extLst>
                  <a:ext uri="{0D108BD9-81ED-4DB2-BD59-A6C34878D82A}">
                    <a16:rowId xmlns:a16="http://schemas.microsoft.com/office/drawing/2014/main" val="1543610936"/>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4" name="Content Placeholder 5">
            <a:extLst>
              <a:ext uri="{FF2B5EF4-FFF2-40B4-BE49-F238E27FC236}">
                <a16:creationId xmlns:a16="http://schemas.microsoft.com/office/drawing/2014/main" id="{72884C29-5F21-D33B-6A30-E10B78278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964" y="503536"/>
            <a:ext cx="5052963" cy="6301296"/>
          </a:xfrm>
          <a:prstGeom prst="rect">
            <a:avLst/>
          </a:prstGeom>
        </p:spPr>
      </p:pic>
      <p:sp>
        <p:nvSpPr>
          <p:cNvPr id="8" name="Multiplication Sign 7">
            <a:extLst>
              <a:ext uri="{FF2B5EF4-FFF2-40B4-BE49-F238E27FC236}">
                <a16:creationId xmlns:a16="http://schemas.microsoft.com/office/drawing/2014/main" id="{A81055FB-E02A-F2A3-B78C-37D293DD760F}"/>
              </a:ext>
            </a:extLst>
          </p:cNvPr>
          <p:cNvSpPr/>
          <p:nvPr/>
        </p:nvSpPr>
        <p:spPr>
          <a:xfrm>
            <a:off x="7997456" y="1829099"/>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id="{3A95A337-03C1-3BD9-7123-B5F54E17D461}"/>
              </a:ext>
            </a:extLst>
          </p:cNvPr>
          <p:cNvSpPr/>
          <p:nvPr/>
        </p:nvSpPr>
        <p:spPr>
          <a:xfrm>
            <a:off x="10726477" y="4862534"/>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6442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nvPr>
        </p:nvGraphicFramePr>
        <p:xfrm>
          <a:off x="499729" y="382783"/>
          <a:ext cx="6475226" cy="7617587"/>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1502797">
                  <a:extLst>
                    <a:ext uri="{9D8B030D-6E8A-4147-A177-3AD203B41FA5}">
                      <a16:colId xmlns:a16="http://schemas.microsoft.com/office/drawing/2014/main" val="66159319"/>
                    </a:ext>
                  </a:extLst>
                </a:gridCol>
                <a:gridCol w="1726155">
                  <a:extLst>
                    <a:ext uri="{9D8B030D-6E8A-4147-A177-3AD203B41FA5}">
                      <a16:colId xmlns:a16="http://schemas.microsoft.com/office/drawing/2014/main" val="3965752379"/>
                    </a:ext>
                  </a:extLst>
                </a:gridCol>
                <a:gridCol w="967563">
                  <a:extLst>
                    <a:ext uri="{9D8B030D-6E8A-4147-A177-3AD203B41FA5}">
                      <a16:colId xmlns:a16="http://schemas.microsoft.com/office/drawing/2014/main" val="1732396218"/>
                    </a:ext>
                  </a:extLst>
                </a:gridCol>
              </a:tblGrid>
              <a:tr h="532632">
                <a:tc>
                  <a:txBody>
                    <a:bodyPr/>
                    <a:lstStyle/>
                    <a:p>
                      <a:r>
                        <a:rPr lang="en-US" dirty="0"/>
                        <a:t>PHASE 2</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4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2-3-4-5-6 Act.</a:t>
                      </a:r>
                    </a:p>
                    <a:p>
                      <a:r>
                        <a:rPr lang="en-US" dirty="0"/>
                        <a:t>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txBody>
                  <a:tcPr/>
                </a:tc>
                <a:tc>
                  <a:txBody>
                    <a:bodyPr/>
                    <a:lstStyle/>
                    <a:p>
                      <a:r>
                        <a:rPr lang="en-US" dirty="0"/>
                        <a:t>Manual</a:t>
                      </a:r>
                    </a:p>
                  </a:txBody>
                  <a:tcPr/>
                </a:tc>
                <a:extLst>
                  <a:ext uri="{0D108BD9-81ED-4DB2-BD59-A6C34878D82A}">
                    <a16:rowId xmlns:a16="http://schemas.microsoft.com/office/drawing/2014/main" val="1343508550"/>
                  </a:ext>
                </a:extLst>
              </a:tr>
              <a:tr h="760903">
                <a:tc>
                  <a:txBody>
                    <a:bodyPr/>
                    <a:lstStyle/>
                    <a:p>
                      <a:r>
                        <a:rPr lang="en-US" dirty="0"/>
                        <a:t>Massive Recurrent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2-4-6 Active 7-8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2Kgm</a:t>
                      </a:r>
                    </a:p>
                    <a:p>
                      <a:endParaRPr lang="en-US" dirty="0"/>
                    </a:p>
                  </a:txBody>
                  <a:tcPr/>
                </a:tc>
                <a:tc>
                  <a:txBody>
                    <a:bodyPr/>
                    <a:lstStyle/>
                    <a:p>
                      <a:r>
                        <a:rPr lang="en-US" dirty="0"/>
                        <a:t>Manual</a:t>
                      </a:r>
                    </a:p>
                  </a:txBody>
                  <a:tcPr/>
                </a:tc>
                <a:extLst>
                  <a:ext uri="{0D108BD9-81ED-4DB2-BD59-A6C34878D82A}">
                    <a16:rowId xmlns:a16="http://schemas.microsoft.com/office/drawing/2014/main" val="1351961044"/>
                  </a:ext>
                </a:extLst>
              </a:tr>
              <a:tr h="760903">
                <a:tc>
                  <a:txBody>
                    <a:bodyPr/>
                    <a:lstStyle/>
                    <a:p>
                      <a:r>
                        <a:rPr lang="en-US" dirty="0"/>
                        <a:t>Subscapularis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9</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Int. Rot.         &gt; 2Kgm</a:t>
                      </a:r>
                    </a:p>
                  </a:txBody>
                  <a:tcPr/>
                </a:tc>
                <a:tc>
                  <a:txBody>
                    <a:bodyPr/>
                    <a:lstStyle/>
                    <a:p>
                      <a:r>
                        <a:rPr lang="en-US" dirty="0"/>
                        <a:t>Manual</a:t>
                      </a:r>
                    </a:p>
                  </a:txBody>
                  <a:tcPr/>
                </a:tc>
                <a:extLst>
                  <a:ext uri="{0D108BD9-81ED-4DB2-BD59-A6C34878D82A}">
                    <a16:rowId xmlns:a16="http://schemas.microsoft.com/office/drawing/2014/main" val="3482794440"/>
                  </a:ext>
                </a:extLst>
              </a:tr>
              <a:tr h="760903">
                <a:tc>
                  <a:txBody>
                    <a:bodyPr/>
                    <a:lstStyle/>
                    <a:p>
                      <a:r>
                        <a:rPr lang="en-US" dirty="0"/>
                        <a:t>Infraspinatus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9</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Int. Rot.         &gt; 2Kgm</a:t>
                      </a:r>
                    </a:p>
                  </a:txBody>
                  <a:tcPr/>
                </a:tc>
                <a:tc>
                  <a:txBody>
                    <a:bodyPr/>
                    <a:lstStyle/>
                    <a:p>
                      <a:r>
                        <a:rPr lang="en-US" dirty="0"/>
                        <a:t>Manual</a:t>
                      </a:r>
                    </a:p>
                  </a:txBody>
                  <a:tcPr/>
                </a:tc>
                <a:extLst>
                  <a:ext uri="{0D108BD9-81ED-4DB2-BD59-A6C34878D82A}">
                    <a16:rowId xmlns:a16="http://schemas.microsoft.com/office/drawing/2014/main" val="1543610936"/>
                  </a:ext>
                </a:extLst>
              </a:tr>
              <a:tr h="1673987">
                <a:tc>
                  <a:txBody>
                    <a:bodyPr/>
                    <a:lstStyle/>
                    <a:p>
                      <a:r>
                        <a:rPr lang="en-US" dirty="0"/>
                        <a:t>Biceps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9</a:t>
                      </a:r>
                    </a:p>
                  </a:txBody>
                  <a:tcPr/>
                </a:tc>
                <a:tc>
                  <a:txBody>
                    <a:bodyPr/>
                    <a:lstStyle/>
                    <a:p>
                      <a:r>
                        <a:rPr lang="en-US" dirty="0"/>
                        <a:t>NO Active Elbow Flexion </a:t>
                      </a:r>
                    </a:p>
                  </a:txBody>
                  <a:tcPr/>
                </a:tc>
                <a:tc>
                  <a:txBody>
                    <a:bodyPr/>
                    <a:lstStyle/>
                    <a:p>
                      <a:r>
                        <a:rPr lang="en-US" dirty="0"/>
                        <a:t>Manual</a:t>
                      </a:r>
                    </a:p>
                  </a:txBody>
                  <a:tcPr/>
                </a:tc>
                <a:extLst>
                  <a:ext uri="{0D108BD9-81ED-4DB2-BD59-A6C34878D82A}">
                    <a16:rowId xmlns:a16="http://schemas.microsoft.com/office/drawing/2014/main" val="4217544287"/>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4" name="Content Placeholder 5">
            <a:extLst>
              <a:ext uri="{FF2B5EF4-FFF2-40B4-BE49-F238E27FC236}">
                <a16:creationId xmlns:a16="http://schemas.microsoft.com/office/drawing/2014/main" id="{72884C29-5F21-D33B-6A30-E10B78278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964" y="503536"/>
            <a:ext cx="5052963" cy="6301296"/>
          </a:xfrm>
          <a:prstGeom prst="rect">
            <a:avLst/>
          </a:prstGeom>
        </p:spPr>
      </p:pic>
      <p:sp>
        <p:nvSpPr>
          <p:cNvPr id="8" name="Multiplication Sign 7">
            <a:extLst>
              <a:ext uri="{FF2B5EF4-FFF2-40B4-BE49-F238E27FC236}">
                <a16:creationId xmlns:a16="http://schemas.microsoft.com/office/drawing/2014/main" id="{A81055FB-E02A-F2A3-B78C-37D293DD760F}"/>
              </a:ext>
            </a:extLst>
          </p:cNvPr>
          <p:cNvSpPr/>
          <p:nvPr/>
        </p:nvSpPr>
        <p:spPr>
          <a:xfrm>
            <a:off x="7997456" y="1829099"/>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id="{3A95A337-03C1-3BD9-7123-B5F54E17D461}"/>
              </a:ext>
            </a:extLst>
          </p:cNvPr>
          <p:cNvSpPr/>
          <p:nvPr/>
        </p:nvSpPr>
        <p:spPr>
          <a:xfrm>
            <a:off x="10726477" y="4862534"/>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379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725458079"/>
              </p:ext>
            </p:extLst>
          </p:nvPr>
        </p:nvGraphicFramePr>
        <p:xfrm>
          <a:off x="191386" y="552887"/>
          <a:ext cx="7612912" cy="137160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2548469">
                  <a:extLst>
                    <a:ext uri="{9D8B030D-6E8A-4147-A177-3AD203B41FA5}">
                      <a16:colId xmlns:a16="http://schemas.microsoft.com/office/drawing/2014/main" val="66159319"/>
                    </a:ext>
                  </a:extLst>
                </a:gridCol>
                <a:gridCol w="1541722">
                  <a:extLst>
                    <a:ext uri="{9D8B030D-6E8A-4147-A177-3AD203B41FA5}">
                      <a16:colId xmlns:a16="http://schemas.microsoft.com/office/drawing/2014/main" val="3965752379"/>
                    </a:ext>
                  </a:extLst>
                </a:gridCol>
                <a:gridCol w="1244010">
                  <a:extLst>
                    <a:ext uri="{9D8B030D-6E8A-4147-A177-3AD203B41FA5}">
                      <a16:colId xmlns:a16="http://schemas.microsoft.com/office/drawing/2014/main" val="1732396218"/>
                    </a:ext>
                  </a:extLst>
                </a:gridCol>
              </a:tblGrid>
              <a:tr h="351878">
                <a:tc>
                  <a:txBody>
                    <a:bodyPr/>
                    <a:lstStyle/>
                    <a:p>
                      <a:r>
                        <a:rPr lang="en-US" dirty="0"/>
                        <a:t>PHASE 3</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10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3" name="Picture 2">
            <a:extLst>
              <a:ext uri="{FF2B5EF4-FFF2-40B4-BE49-F238E27FC236}">
                <a16:creationId xmlns:a16="http://schemas.microsoft.com/office/drawing/2014/main" id="{587C9F63-846C-ED3F-9244-D1FCD793E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3518" y="914402"/>
            <a:ext cx="4298482" cy="5252484"/>
          </a:xfrm>
          <a:prstGeom prst="rect">
            <a:avLst/>
          </a:prstGeom>
        </p:spPr>
      </p:pic>
      <p:sp>
        <p:nvSpPr>
          <p:cNvPr id="4" name="Multiplication Sign 3">
            <a:extLst>
              <a:ext uri="{FF2B5EF4-FFF2-40B4-BE49-F238E27FC236}">
                <a16:creationId xmlns:a16="http://schemas.microsoft.com/office/drawing/2014/main" id="{53074D34-462B-7595-24D2-C1F5B24DFDC0}"/>
              </a:ext>
            </a:extLst>
          </p:cNvPr>
          <p:cNvSpPr/>
          <p:nvPr/>
        </p:nvSpPr>
        <p:spPr>
          <a:xfrm>
            <a:off x="11279369" y="4426597"/>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2D882E58-4B16-5ADF-7656-9203771D780E}"/>
              </a:ext>
            </a:extLst>
          </p:cNvPr>
          <p:cNvSpPr/>
          <p:nvPr/>
        </p:nvSpPr>
        <p:spPr>
          <a:xfrm>
            <a:off x="9856381" y="4954766"/>
            <a:ext cx="627321" cy="733647"/>
          </a:xfrm>
          <a:prstGeom prst="mathMultiply">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294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1936097794"/>
              </p:ext>
            </p:extLst>
          </p:nvPr>
        </p:nvGraphicFramePr>
        <p:xfrm>
          <a:off x="191386" y="552887"/>
          <a:ext cx="7612912" cy="201168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2548469">
                  <a:extLst>
                    <a:ext uri="{9D8B030D-6E8A-4147-A177-3AD203B41FA5}">
                      <a16:colId xmlns:a16="http://schemas.microsoft.com/office/drawing/2014/main" val="66159319"/>
                    </a:ext>
                  </a:extLst>
                </a:gridCol>
                <a:gridCol w="1541722">
                  <a:extLst>
                    <a:ext uri="{9D8B030D-6E8A-4147-A177-3AD203B41FA5}">
                      <a16:colId xmlns:a16="http://schemas.microsoft.com/office/drawing/2014/main" val="3965752379"/>
                    </a:ext>
                  </a:extLst>
                </a:gridCol>
                <a:gridCol w="1244010">
                  <a:extLst>
                    <a:ext uri="{9D8B030D-6E8A-4147-A177-3AD203B41FA5}">
                      <a16:colId xmlns:a16="http://schemas.microsoft.com/office/drawing/2014/main" val="1732396218"/>
                    </a:ext>
                  </a:extLst>
                </a:gridCol>
              </a:tblGrid>
              <a:tr h="351878">
                <a:tc>
                  <a:txBody>
                    <a:bodyPr/>
                    <a:lstStyle/>
                    <a:p>
                      <a:r>
                        <a:rPr lang="en-US" dirty="0"/>
                        <a:t>PHASE 3</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10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1-2-3-4-5c Strengthening</a:t>
                      </a:r>
                    </a:p>
                    <a:p>
                      <a:r>
                        <a:rPr lang="en-US" dirty="0"/>
                        <a:t>1-3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3" name="Picture 2">
            <a:extLst>
              <a:ext uri="{FF2B5EF4-FFF2-40B4-BE49-F238E27FC236}">
                <a16:creationId xmlns:a16="http://schemas.microsoft.com/office/drawing/2014/main" id="{587C9F63-846C-ED3F-9244-D1FCD793E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3518" y="914402"/>
            <a:ext cx="4298482" cy="5252484"/>
          </a:xfrm>
          <a:prstGeom prst="rect">
            <a:avLst/>
          </a:prstGeom>
        </p:spPr>
      </p:pic>
      <p:sp>
        <p:nvSpPr>
          <p:cNvPr id="4" name="Multiplication Sign 3">
            <a:extLst>
              <a:ext uri="{FF2B5EF4-FFF2-40B4-BE49-F238E27FC236}">
                <a16:creationId xmlns:a16="http://schemas.microsoft.com/office/drawing/2014/main" id="{53074D34-462B-7595-24D2-C1F5B24DFDC0}"/>
              </a:ext>
            </a:extLst>
          </p:cNvPr>
          <p:cNvSpPr/>
          <p:nvPr/>
        </p:nvSpPr>
        <p:spPr>
          <a:xfrm>
            <a:off x="11279369" y="4426597"/>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2D882E58-4B16-5ADF-7656-9203771D780E}"/>
              </a:ext>
            </a:extLst>
          </p:cNvPr>
          <p:cNvSpPr/>
          <p:nvPr/>
        </p:nvSpPr>
        <p:spPr>
          <a:xfrm>
            <a:off x="9856381" y="4954766"/>
            <a:ext cx="627321" cy="733647"/>
          </a:xfrm>
          <a:prstGeom prst="mathMultiply">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091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2308498959"/>
              </p:ext>
            </p:extLst>
          </p:nvPr>
        </p:nvGraphicFramePr>
        <p:xfrm>
          <a:off x="191386" y="552887"/>
          <a:ext cx="7612912" cy="292608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2548469">
                  <a:extLst>
                    <a:ext uri="{9D8B030D-6E8A-4147-A177-3AD203B41FA5}">
                      <a16:colId xmlns:a16="http://schemas.microsoft.com/office/drawing/2014/main" val="66159319"/>
                    </a:ext>
                  </a:extLst>
                </a:gridCol>
                <a:gridCol w="1541722">
                  <a:extLst>
                    <a:ext uri="{9D8B030D-6E8A-4147-A177-3AD203B41FA5}">
                      <a16:colId xmlns:a16="http://schemas.microsoft.com/office/drawing/2014/main" val="3965752379"/>
                    </a:ext>
                  </a:extLst>
                </a:gridCol>
                <a:gridCol w="1244010">
                  <a:extLst>
                    <a:ext uri="{9D8B030D-6E8A-4147-A177-3AD203B41FA5}">
                      <a16:colId xmlns:a16="http://schemas.microsoft.com/office/drawing/2014/main" val="1732396218"/>
                    </a:ext>
                  </a:extLst>
                </a:gridCol>
              </a:tblGrid>
              <a:tr h="351878">
                <a:tc>
                  <a:txBody>
                    <a:bodyPr/>
                    <a:lstStyle/>
                    <a:p>
                      <a:r>
                        <a:rPr lang="en-US" dirty="0"/>
                        <a:t>PHASE 3</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10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1-2-3-4-5c Strengthening</a:t>
                      </a:r>
                    </a:p>
                    <a:p>
                      <a:r>
                        <a:rPr lang="en-US" dirty="0"/>
                        <a:t>1-3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1-2-3-4-5b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4Kgm</a:t>
                      </a:r>
                    </a:p>
                  </a:txBody>
                  <a:tcPr/>
                </a:tc>
                <a:tc>
                  <a:txBody>
                    <a:bodyPr/>
                    <a:lstStyle/>
                    <a:p>
                      <a:r>
                        <a:rPr lang="en-US" dirty="0"/>
                        <a:t>Manual</a:t>
                      </a:r>
                    </a:p>
                  </a:txBody>
                  <a:tcPr/>
                </a:tc>
                <a:extLst>
                  <a:ext uri="{0D108BD9-81ED-4DB2-BD59-A6C34878D82A}">
                    <a16:rowId xmlns:a16="http://schemas.microsoft.com/office/drawing/2014/main" val="1343508550"/>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3" name="Picture 2">
            <a:extLst>
              <a:ext uri="{FF2B5EF4-FFF2-40B4-BE49-F238E27FC236}">
                <a16:creationId xmlns:a16="http://schemas.microsoft.com/office/drawing/2014/main" id="{587C9F63-846C-ED3F-9244-D1FCD793E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3518" y="914402"/>
            <a:ext cx="4298482" cy="5252484"/>
          </a:xfrm>
          <a:prstGeom prst="rect">
            <a:avLst/>
          </a:prstGeom>
        </p:spPr>
      </p:pic>
      <p:sp>
        <p:nvSpPr>
          <p:cNvPr id="4" name="Multiplication Sign 3">
            <a:extLst>
              <a:ext uri="{FF2B5EF4-FFF2-40B4-BE49-F238E27FC236}">
                <a16:creationId xmlns:a16="http://schemas.microsoft.com/office/drawing/2014/main" id="{53074D34-462B-7595-24D2-C1F5B24DFDC0}"/>
              </a:ext>
            </a:extLst>
          </p:cNvPr>
          <p:cNvSpPr/>
          <p:nvPr/>
        </p:nvSpPr>
        <p:spPr>
          <a:xfrm>
            <a:off x="11279369" y="4426597"/>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2D882E58-4B16-5ADF-7656-9203771D780E}"/>
              </a:ext>
            </a:extLst>
          </p:cNvPr>
          <p:cNvSpPr/>
          <p:nvPr/>
        </p:nvSpPr>
        <p:spPr>
          <a:xfrm>
            <a:off x="9856381" y="4954766"/>
            <a:ext cx="627321" cy="733647"/>
          </a:xfrm>
          <a:prstGeom prst="mathMultiply">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287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1174140627"/>
              </p:ext>
            </p:extLst>
          </p:nvPr>
        </p:nvGraphicFramePr>
        <p:xfrm>
          <a:off x="191386" y="552887"/>
          <a:ext cx="7612912" cy="384048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2548469">
                  <a:extLst>
                    <a:ext uri="{9D8B030D-6E8A-4147-A177-3AD203B41FA5}">
                      <a16:colId xmlns:a16="http://schemas.microsoft.com/office/drawing/2014/main" val="66159319"/>
                    </a:ext>
                  </a:extLst>
                </a:gridCol>
                <a:gridCol w="1541722">
                  <a:extLst>
                    <a:ext uri="{9D8B030D-6E8A-4147-A177-3AD203B41FA5}">
                      <a16:colId xmlns:a16="http://schemas.microsoft.com/office/drawing/2014/main" val="3965752379"/>
                    </a:ext>
                  </a:extLst>
                </a:gridCol>
                <a:gridCol w="1244010">
                  <a:extLst>
                    <a:ext uri="{9D8B030D-6E8A-4147-A177-3AD203B41FA5}">
                      <a16:colId xmlns:a16="http://schemas.microsoft.com/office/drawing/2014/main" val="1732396218"/>
                    </a:ext>
                  </a:extLst>
                </a:gridCol>
              </a:tblGrid>
              <a:tr h="351878">
                <a:tc>
                  <a:txBody>
                    <a:bodyPr/>
                    <a:lstStyle/>
                    <a:p>
                      <a:r>
                        <a:rPr lang="en-US" dirty="0"/>
                        <a:t>PHASE 3</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10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1-2-3-4-5c Strengthening</a:t>
                      </a:r>
                    </a:p>
                    <a:p>
                      <a:r>
                        <a:rPr lang="en-US" dirty="0"/>
                        <a:t>1-3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1-2-3-4-5b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4Kgm</a:t>
                      </a:r>
                    </a:p>
                  </a:txBody>
                  <a:tcPr/>
                </a:tc>
                <a:tc>
                  <a:txBody>
                    <a:bodyPr/>
                    <a:lstStyle/>
                    <a:p>
                      <a:r>
                        <a:rPr lang="en-US" dirty="0"/>
                        <a:t>Manual</a:t>
                      </a:r>
                    </a:p>
                  </a:txBody>
                  <a:tcPr/>
                </a:tc>
                <a:extLst>
                  <a:ext uri="{0D108BD9-81ED-4DB2-BD59-A6C34878D82A}">
                    <a16:rowId xmlns:a16="http://schemas.microsoft.com/office/drawing/2014/main" val="1343508550"/>
                  </a:ext>
                </a:extLst>
              </a:tr>
              <a:tr h="760903">
                <a:tc>
                  <a:txBody>
                    <a:bodyPr/>
                    <a:lstStyle/>
                    <a:p>
                      <a:r>
                        <a:rPr lang="en-US" dirty="0"/>
                        <a:t>Massive Recurrent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1-2-3-4-5a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&gt;4Kgm</a:t>
                      </a:r>
                    </a:p>
                    <a:p>
                      <a:endParaRPr lang="en-US" dirty="0"/>
                    </a:p>
                  </a:txBody>
                  <a:tcPr/>
                </a:tc>
                <a:tc>
                  <a:txBody>
                    <a:bodyPr/>
                    <a:lstStyle/>
                    <a:p>
                      <a:r>
                        <a:rPr lang="en-US" dirty="0"/>
                        <a:t>Manual</a:t>
                      </a:r>
                    </a:p>
                  </a:txBody>
                  <a:tcPr/>
                </a:tc>
                <a:extLst>
                  <a:ext uri="{0D108BD9-81ED-4DB2-BD59-A6C34878D82A}">
                    <a16:rowId xmlns:a16="http://schemas.microsoft.com/office/drawing/2014/main" val="1351961044"/>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3" name="Picture 2">
            <a:extLst>
              <a:ext uri="{FF2B5EF4-FFF2-40B4-BE49-F238E27FC236}">
                <a16:creationId xmlns:a16="http://schemas.microsoft.com/office/drawing/2014/main" id="{587C9F63-846C-ED3F-9244-D1FCD793E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3518" y="914402"/>
            <a:ext cx="4298482" cy="5252484"/>
          </a:xfrm>
          <a:prstGeom prst="rect">
            <a:avLst/>
          </a:prstGeom>
        </p:spPr>
      </p:pic>
      <p:sp>
        <p:nvSpPr>
          <p:cNvPr id="4" name="Multiplication Sign 3">
            <a:extLst>
              <a:ext uri="{FF2B5EF4-FFF2-40B4-BE49-F238E27FC236}">
                <a16:creationId xmlns:a16="http://schemas.microsoft.com/office/drawing/2014/main" id="{53074D34-462B-7595-24D2-C1F5B24DFDC0}"/>
              </a:ext>
            </a:extLst>
          </p:cNvPr>
          <p:cNvSpPr/>
          <p:nvPr/>
        </p:nvSpPr>
        <p:spPr>
          <a:xfrm>
            <a:off x="11279369" y="4426597"/>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2D882E58-4B16-5ADF-7656-9203771D780E}"/>
              </a:ext>
            </a:extLst>
          </p:cNvPr>
          <p:cNvSpPr/>
          <p:nvPr/>
        </p:nvSpPr>
        <p:spPr>
          <a:xfrm>
            <a:off x="9856381" y="4954766"/>
            <a:ext cx="627321" cy="733647"/>
          </a:xfrm>
          <a:prstGeom prst="mathMultiply">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46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edium tear 1">
            <a:hlinkClick r:id="" action="ppaction://media"/>
            <a:extLst>
              <a:ext uri="{FF2B5EF4-FFF2-40B4-BE49-F238E27FC236}">
                <a16:creationId xmlns:a16="http://schemas.microsoft.com/office/drawing/2014/main" id="{8C1F4961-2987-4E8F-A938-530FBD8D0463}"/>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10"/>
          <a:stretch>
            <a:fillRect/>
          </a:stretch>
        </p:blipFill>
        <p:spPr>
          <a:xfrm>
            <a:off x="698505" y="627698"/>
            <a:ext cx="5181600" cy="2851150"/>
          </a:xfrm>
        </p:spPr>
      </p:pic>
      <p:pic>
        <p:nvPicPr>
          <p:cNvPr id="14" name="medium tear 2">
            <a:hlinkClick r:id="" action="ppaction://media"/>
            <a:extLst>
              <a:ext uri="{FF2B5EF4-FFF2-40B4-BE49-F238E27FC236}">
                <a16:creationId xmlns:a16="http://schemas.microsoft.com/office/drawing/2014/main" id="{245E30C2-3B07-495D-BB52-F1B4D3298476}"/>
              </a:ext>
            </a:extLst>
          </p:cNvPr>
          <p:cNvPicPr>
            <a:picLocks noGrp="1" noChangeAspect="1"/>
          </p:cNvPicPr>
          <p:nvPr>
            <p:ph sz="quarter" idx="4294967295"/>
            <a:videoFile r:link="rId4"/>
            <p:extLst>
              <p:ext uri="{DAA4B4D4-6D71-4841-9C94-3DE7FCFB9230}">
                <p14:media xmlns:p14="http://schemas.microsoft.com/office/powerpoint/2010/main" r:embed="rId3"/>
              </p:ext>
            </p:extLst>
          </p:nvPr>
        </p:nvPicPr>
        <p:blipFill>
          <a:blip r:embed="rId11"/>
          <a:stretch>
            <a:fillRect/>
          </a:stretch>
        </p:blipFill>
        <p:spPr>
          <a:xfrm>
            <a:off x="653475" y="3584981"/>
            <a:ext cx="5181600" cy="2849994"/>
          </a:xfrm>
        </p:spPr>
      </p:pic>
      <p:sp>
        <p:nvSpPr>
          <p:cNvPr id="17" name="Rectangle 16">
            <a:extLst>
              <a:ext uri="{FF2B5EF4-FFF2-40B4-BE49-F238E27FC236}">
                <a16:creationId xmlns:a16="http://schemas.microsoft.com/office/drawing/2014/main" id="{40259CB6-C8D1-4C9A-9569-30C2FB2674B7}"/>
              </a:ext>
            </a:extLst>
          </p:cNvPr>
          <p:cNvSpPr/>
          <p:nvPr/>
        </p:nvSpPr>
        <p:spPr>
          <a:xfrm>
            <a:off x="5220504" y="6807200"/>
            <a:ext cx="45719" cy="5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WhatsApp Video 2022-09-02 at 16.38.12 (1)">
            <a:hlinkClick r:id="" action="ppaction://media"/>
            <a:extLst>
              <a:ext uri="{FF2B5EF4-FFF2-40B4-BE49-F238E27FC236}">
                <a16:creationId xmlns:a16="http://schemas.microsoft.com/office/drawing/2014/main" id="{A250DA80-A714-BE3E-1AC2-AA1DC5A260C0}"/>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633859" y="630643"/>
            <a:ext cx="4040188" cy="2954338"/>
          </a:xfrm>
          <a:prstGeom prst="rect">
            <a:avLst/>
          </a:prstGeom>
        </p:spPr>
      </p:pic>
      <p:pic>
        <p:nvPicPr>
          <p:cNvPr id="5" name="WhatsApp Video 2022-09-02 at 16.38.12">
            <a:hlinkClick r:id="" action="ppaction://media"/>
            <a:extLst>
              <a:ext uri="{FF2B5EF4-FFF2-40B4-BE49-F238E27FC236}">
                <a16:creationId xmlns:a16="http://schemas.microsoft.com/office/drawing/2014/main" id="{E05517D7-F100-465B-1EF7-B90021EF69EC}"/>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6633859" y="3674048"/>
            <a:ext cx="4041775" cy="2954338"/>
          </a:xfrm>
          <a:prstGeom prst="rect">
            <a:avLst/>
          </a:prstGeom>
        </p:spPr>
      </p:pic>
      <p:sp>
        <p:nvSpPr>
          <p:cNvPr id="6" name="TextBox 5">
            <a:extLst>
              <a:ext uri="{FF2B5EF4-FFF2-40B4-BE49-F238E27FC236}">
                <a16:creationId xmlns:a16="http://schemas.microsoft.com/office/drawing/2014/main" id="{44688AF4-AC10-9D6B-CB79-6243769901E0}"/>
              </a:ext>
            </a:extLst>
          </p:cNvPr>
          <p:cNvSpPr txBox="1"/>
          <p:nvPr/>
        </p:nvSpPr>
        <p:spPr>
          <a:xfrm>
            <a:off x="2246050" y="328474"/>
            <a:ext cx="7013458" cy="369332"/>
          </a:xfrm>
          <a:prstGeom prst="rect">
            <a:avLst/>
          </a:prstGeom>
          <a:noFill/>
        </p:spPr>
        <p:txBody>
          <a:bodyPr wrap="none" rtlCol="0">
            <a:spAutoFit/>
          </a:bodyPr>
          <a:lstStyle/>
          <a:p>
            <a:r>
              <a:rPr lang="en-US" dirty="0"/>
              <a:t>MEDIUM                                                                                                 MASSIVE</a:t>
            </a:r>
          </a:p>
        </p:txBody>
      </p:sp>
    </p:spTree>
    <p:extLst>
      <p:ext uri="{BB962C8B-B14F-4D97-AF65-F5344CB8AC3E}">
        <p14:creationId xmlns:p14="http://schemas.microsoft.com/office/powerpoint/2010/main" val="36996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297"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623"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4"/>
                </p:tgtEl>
              </p:cMediaNode>
            </p:vide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4"/>
                                        </p:tgtEl>
                                      </p:cBhvr>
                                    </p:cmd>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
                                        </p:tgtEl>
                                      </p:cBhvr>
                                    </p:cmd>
                                  </p:childTnLst>
                                </p:cTn>
                              </p:par>
                            </p:childTnLst>
                          </p:cTn>
                        </p:par>
                      </p:childTnLst>
                    </p:cTn>
                  </p:par>
                </p:childTnLst>
              </p:cTn>
              <p:nextCondLst>
                <p:cond evt="onClick" delay="0">
                  <p:tgtEl>
                    <p:spTgt spid="4"/>
                  </p:tgtEl>
                </p:cond>
              </p:nextCondLst>
            </p:seq>
            <p:video>
              <p:cMediaNode vol="80000">
                <p:cTn id="36" fill="hold" display="0">
                  <p:stCondLst>
                    <p:cond delay="indefinite"/>
                  </p:stCondLst>
                </p:cTn>
                <p:tgtEl>
                  <p:spTgt spid="4"/>
                </p:tgtEl>
              </p:cMediaNode>
            </p:video>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
                                        </p:tgtEl>
                                      </p:cBhvr>
                                    </p:cmd>
                                  </p:childTnLst>
                                </p:cTn>
                              </p:par>
                            </p:childTnLst>
                          </p:cTn>
                        </p:par>
                      </p:childTnLst>
                    </p:cTn>
                  </p:par>
                </p:childTnLst>
              </p:cTn>
              <p:nextCondLst>
                <p:cond evt="onClick" delay="0">
                  <p:tgtEl>
                    <p:spTgt spid="5"/>
                  </p:tgtEl>
                </p:cond>
              </p:nextCondLst>
            </p:seq>
            <p:video>
              <p:cMediaNode vol="80000">
                <p:cTn id="42"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3983983271"/>
              </p:ext>
            </p:extLst>
          </p:nvPr>
        </p:nvGraphicFramePr>
        <p:xfrm>
          <a:off x="191386" y="552887"/>
          <a:ext cx="7612912" cy="475488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2548469">
                  <a:extLst>
                    <a:ext uri="{9D8B030D-6E8A-4147-A177-3AD203B41FA5}">
                      <a16:colId xmlns:a16="http://schemas.microsoft.com/office/drawing/2014/main" val="66159319"/>
                    </a:ext>
                  </a:extLst>
                </a:gridCol>
                <a:gridCol w="1541722">
                  <a:extLst>
                    <a:ext uri="{9D8B030D-6E8A-4147-A177-3AD203B41FA5}">
                      <a16:colId xmlns:a16="http://schemas.microsoft.com/office/drawing/2014/main" val="3965752379"/>
                    </a:ext>
                  </a:extLst>
                </a:gridCol>
                <a:gridCol w="1244010">
                  <a:extLst>
                    <a:ext uri="{9D8B030D-6E8A-4147-A177-3AD203B41FA5}">
                      <a16:colId xmlns:a16="http://schemas.microsoft.com/office/drawing/2014/main" val="1732396218"/>
                    </a:ext>
                  </a:extLst>
                </a:gridCol>
              </a:tblGrid>
              <a:tr h="351878">
                <a:tc>
                  <a:txBody>
                    <a:bodyPr/>
                    <a:lstStyle/>
                    <a:p>
                      <a:r>
                        <a:rPr lang="en-US" dirty="0"/>
                        <a:t>PHASE 3</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10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1-2-3-4-5c Strengthening</a:t>
                      </a:r>
                    </a:p>
                    <a:p>
                      <a:r>
                        <a:rPr lang="en-US" dirty="0"/>
                        <a:t>1-3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1-2-3-4-5b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4Kgm</a:t>
                      </a:r>
                    </a:p>
                  </a:txBody>
                  <a:tcPr/>
                </a:tc>
                <a:tc>
                  <a:txBody>
                    <a:bodyPr/>
                    <a:lstStyle/>
                    <a:p>
                      <a:r>
                        <a:rPr lang="en-US" dirty="0"/>
                        <a:t>Manual</a:t>
                      </a:r>
                    </a:p>
                  </a:txBody>
                  <a:tcPr/>
                </a:tc>
                <a:extLst>
                  <a:ext uri="{0D108BD9-81ED-4DB2-BD59-A6C34878D82A}">
                    <a16:rowId xmlns:a16="http://schemas.microsoft.com/office/drawing/2014/main" val="1343508550"/>
                  </a:ext>
                </a:extLst>
              </a:tr>
              <a:tr h="760903">
                <a:tc>
                  <a:txBody>
                    <a:bodyPr/>
                    <a:lstStyle/>
                    <a:p>
                      <a:r>
                        <a:rPr lang="en-US" dirty="0"/>
                        <a:t>Massive Recurrent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1-2-3-4-5a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&gt;4Kgm</a:t>
                      </a:r>
                    </a:p>
                    <a:p>
                      <a:endParaRPr lang="en-US" dirty="0"/>
                    </a:p>
                  </a:txBody>
                  <a:tcPr/>
                </a:tc>
                <a:tc>
                  <a:txBody>
                    <a:bodyPr/>
                    <a:lstStyle/>
                    <a:p>
                      <a:r>
                        <a:rPr lang="en-US" dirty="0"/>
                        <a:t>Manual</a:t>
                      </a:r>
                    </a:p>
                  </a:txBody>
                  <a:tcPr/>
                </a:tc>
                <a:extLst>
                  <a:ext uri="{0D108BD9-81ED-4DB2-BD59-A6C34878D82A}">
                    <a16:rowId xmlns:a16="http://schemas.microsoft.com/office/drawing/2014/main" val="1351961044"/>
                  </a:ext>
                </a:extLst>
              </a:tr>
              <a:tr h="760903">
                <a:tc>
                  <a:txBody>
                    <a:bodyPr/>
                    <a:lstStyle/>
                    <a:p>
                      <a:r>
                        <a:rPr lang="en-US" dirty="0"/>
                        <a:t>Subscapularis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Manual</a:t>
                      </a:r>
                    </a:p>
                  </a:txBody>
                  <a:tcPr/>
                </a:tc>
                <a:extLst>
                  <a:ext uri="{0D108BD9-81ED-4DB2-BD59-A6C34878D82A}">
                    <a16:rowId xmlns:a16="http://schemas.microsoft.com/office/drawing/2014/main" val="3482794440"/>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3" name="Picture 2">
            <a:extLst>
              <a:ext uri="{FF2B5EF4-FFF2-40B4-BE49-F238E27FC236}">
                <a16:creationId xmlns:a16="http://schemas.microsoft.com/office/drawing/2014/main" id="{587C9F63-846C-ED3F-9244-D1FCD793E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3518" y="914402"/>
            <a:ext cx="4298482" cy="5252484"/>
          </a:xfrm>
          <a:prstGeom prst="rect">
            <a:avLst/>
          </a:prstGeom>
        </p:spPr>
      </p:pic>
      <p:sp>
        <p:nvSpPr>
          <p:cNvPr id="4" name="Multiplication Sign 3">
            <a:extLst>
              <a:ext uri="{FF2B5EF4-FFF2-40B4-BE49-F238E27FC236}">
                <a16:creationId xmlns:a16="http://schemas.microsoft.com/office/drawing/2014/main" id="{53074D34-462B-7595-24D2-C1F5B24DFDC0}"/>
              </a:ext>
            </a:extLst>
          </p:cNvPr>
          <p:cNvSpPr/>
          <p:nvPr/>
        </p:nvSpPr>
        <p:spPr>
          <a:xfrm>
            <a:off x="11279369" y="4426597"/>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2D882E58-4B16-5ADF-7656-9203771D780E}"/>
              </a:ext>
            </a:extLst>
          </p:cNvPr>
          <p:cNvSpPr/>
          <p:nvPr/>
        </p:nvSpPr>
        <p:spPr>
          <a:xfrm>
            <a:off x="9856381" y="4954766"/>
            <a:ext cx="627321" cy="733647"/>
          </a:xfrm>
          <a:prstGeom prst="mathMultiply">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19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2916201966"/>
              </p:ext>
            </p:extLst>
          </p:nvPr>
        </p:nvGraphicFramePr>
        <p:xfrm>
          <a:off x="191386" y="552887"/>
          <a:ext cx="7612912" cy="5669280"/>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2548469">
                  <a:extLst>
                    <a:ext uri="{9D8B030D-6E8A-4147-A177-3AD203B41FA5}">
                      <a16:colId xmlns:a16="http://schemas.microsoft.com/office/drawing/2014/main" val="66159319"/>
                    </a:ext>
                  </a:extLst>
                </a:gridCol>
                <a:gridCol w="1541722">
                  <a:extLst>
                    <a:ext uri="{9D8B030D-6E8A-4147-A177-3AD203B41FA5}">
                      <a16:colId xmlns:a16="http://schemas.microsoft.com/office/drawing/2014/main" val="3965752379"/>
                    </a:ext>
                  </a:extLst>
                </a:gridCol>
                <a:gridCol w="1244010">
                  <a:extLst>
                    <a:ext uri="{9D8B030D-6E8A-4147-A177-3AD203B41FA5}">
                      <a16:colId xmlns:a16="http://schemas.microsoft.com/office/drawing/2014/main" val="1732396218"/>
                    </a:ext>
                  </a:extLst>
                </a:gridCol>
              </a:tblGrid>
              <a:tr h="351878">
                <a:tc>
                  <a:txBody>
                    <a:bodyPr/>
                    <a:lstStyle/>
                    <a:p>
                      <a:r>
                        <a:rPr lang="en-US" dirty="0"/>
                        <a:t>PHASE 3</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10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1-2-3-4-5c Strengthening</a:t>
                      </a:r>
                    </a:p>
                    <a:p>
                      <a:r>
                        <a:rPr lang="en-US" dirty="0"/>
                        <a:t>1-3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1-2-3-4-5b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4Kgm</a:t>
                      </a:r>
                    </a:p>
                  </a:txBody>
                  <a:tcPr/>
                </a:tc>
                <a:tc>
                  <a:txBody>
                    <a:bodyPr/>
                    <a:lstStyle/>
                    <a:p>
                      <a:r>
                        <a:rPr lang="en-US" dirty="0"/>
                        <a:t>Manual</a:t>
                      </a:r>
                    </a:p>
                  </a:txBody>
                  <a:tcPr/>
                </a:tc>
                <a:extLst>
                  <a:ext uri="{0D108BD9-81ED-4DB2-BD59-A6C34878D82A}">
                    <a16:rowId xmlns:a16="http://schemas.microsoft.com/office/drawing/2014/main" val="1343508550"/>
                  </a:ext>
                </a:extLst>
              </a:tr>
              <a:tr h="760903">
                <a:tc>
                  <a:txBody>
                    <a:bodyPr/>
                    <a:lstStyle/>
                    <a:p>
                      <a:r>
                        <a:rPr lang="en-US" dirty="0"/>
                        <a:t>Massive Recurrent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1-2-3-4-5a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&gt;4Kgm</a:t>
                      </a:r>
                    </a:p>
                    <a:p>
                      <a:endParaRPr lang="en-US" dirty="0"/>
                    </a:p>
                  </a:txBody>
                  <a:tcPr/>
                </a:tc>
                <a:tc>
                  <a:txBody>
                    <a:bodyPr/>
                    <a:lstStyle/>
                    <a:p>
                      <a:r>
                        <a:rPr lang="en-US" dirty="0"/>
                        <a:t>Manual</a:t>
                      </a:r>
                    </a:p>
                  </a:txBody>
                  <a:tcPr/>
                </a:tc>
                <a:extLst>
                  <a:ext uri="{0D108BD9-81ED-4DB2-BD59-A6C34878D82A}">
                    <a16:rowId xmlns:a16="http://schemas.microsoft.com/office/drawing/2014/main" val="1351961044"/>
                  </a:ext>
                </a:extLst>
              </a:tr>
              <a:tr h="760903">
                <a:tc>
                  <a:txBody>
                    <a:bodyPr/>
                    <a:lstStyle/>
                    <a:p>
                      <a:r>
                        <a:rPr lang="en-US" dirty="0"/>
                        <a:t>Subscapularis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Manual</a:t>
                      </a:r>
                    </a:p>
                  </a:txBody>
                  <a:tcPr/>
                </a:tc>
                <a:extLst>
                  <a:ext uri="{0D108BD9-81ED-4DB2-BD59-A6C34878D82A}">
                    <a16:rowId xmlns:a16="http://schemas.microsoft.com/office/drawing/2014/main" val="3482794440"/>
                  </a:ext>
                </a:extLst>
              </a:tr>
              <a:tr h="760903">
                <a:tc>
                  <a:txBody>
                    <a:bodyPr/>
                    <a:lstStyle/>
                    <a:p>
                      <a:r>
                        <a:rPr lang="en-US" dirty="0"/>
                        <a:t>Infraspinatus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Manual</a:t>
                      </a:r>
                    </a:p>
                  </a:txBody>
                  <a:tcPr/>
                </a:tc>
                <a:extLst>
                  <a:ext uri="{0D108BD9-81ED-4DB2-BD59-A6C34878D82A}">
                    <a16:rowId xmlns:a16="http://schemas.microsoft.com/office/drawing/2014/main" val="1543610936"/>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3" name="Picture 2">
            <a:extLst>
              <a:ext uri="{FF2B5EF4-FFF2-40B4-BE49-F238E27FC236}">
                <a16:creationId xmlns:a16="http://schemas.microsoft.com/office/drawing/2014/main" id="{587C9F63-846C-ED3F-9244-D1FCD793E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3518" y="914402"/>
            <a:ext cx="4298482" cy="5252484"/>
          </a:xfrm>
          <a:prstGeom prst="rect">
            <a:avLst/>
          </a:prstGeom>
        </p:spPr>
      </p:pic>
      <p:sp>
        <p:nvSpPr>
          <p:cNvPr id="4" name="Multiplication Sign 3">
            <a:extLst>
              <a:ext uri="{FF2B5EF4-FFF2-40B4-BE49-F238E27FC236}">
                <a16:creationId xmlns:a16="http://schemas.microsoft.com/office/drawing/2014/main" id="{53074D34-462B-7595-24D2-C1F5B24DFDC0}"/>
              </a:ext>
            </a:extLst>
          </p:cNvPr>
          <p:cNvSpPr/>
          <p:nvPr/>
        </p:nvSpPr>
        <p:spPr>
          <a:xfrm>
            <a:off x="11279369" y="4426597"/>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2D882E58-4B16-5ADF-7656-9203771D780E}"/>
              </a:ext>
            </a:extLst>
          </p:cNvPr>
          <p:cNvSpPr/>
          <p:nvPr/>
        </p:nvSpPr>
        <p:spPr>
          <a:xfrm>
            <a:off x="9856381" y="4954766"/>
            <a:ext cx="627321" cy="733647"/>
          </a:xfrm>
          <a:prstGeom prst="mathMultiply">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89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4471-1AB5-FD00-917E-181C74E32099}"/>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5C0DD81B-92F8-5536-E2B7-9283D1354A2F}"/>
              </a:ext>
            </a:extLst>
          </p:cNvPr>
          <p:cNvGraphicFramePr>
            <a:graphicFrameLocks noGrp="1"/>
          </p:cNvGraphicFramePr>
          <p:nvPr>
            <p:ph idx="1"/>
            <p:extLst>
              <p:ext uri="{D42A27DB-BD31-4B8C-83A1-F6EECF244321}">
                <p14:modId xmlns:p14="http://schemas.microsoft.com/office/powerpoint/2010/main" val="2233111588"/>
              </p:ext>
            </p:extLst>
          </p:nvPr>
        </p:nvGraphicFramePr>
        <p:xfrm>
          <a:off x="191386" y="552887"/>
          <a:ext cx="7612912" cy="7343267"/>
        </p:xfrm>
        <a:graphic>
          <a:graphicData uri="http://schemas.openxmlformats.org/drawingml/2006/table">
            <a:tbl>
              <a:tblPr firstRow="1" bandRow="1">
                <a:tableStyleId>{5C22544A-7EE6-4342-B048-85BDC9FD1C3A}</a:tableStyleId>
              </a:tblPr>
              <a:tblGrid>
                <a:gridCol w="1475630">
                  <a:extLst>
                    <a:ext uri="{9D8B030D-6E8A-4147-A177-3AD203B41FA5}">
                      <a16:colId xmlns:a16="http://schemas.microsoft.com/office/drawing/2014/main" val="2291978157"/>
                    </a:ext>
                  </a:extLst>
                </a:gridCol>
                <a:gridCol w="803081">
                  <a:extLst>
                    <a:ext uri="{9D8B030D-6E8A-4147-A177-3AD203B41FA5}">
                      <a16:colId xmlns:a16="http://schemas.microsoft.com/office/drawing/2014/main" val="288949834"/>
                    </a:ext>
                  </a:extLst>
                </a:gridCol>
                <a:gridCol w="2548469">
                  <a:extLst>
                    <a:ext uri="{9D8B030D-6E8A-4147-A177-3AD203B41FA5}">
                      <a16:colId xmlns:a16="http://schemas.microsoft.com/office/drawing/2014/main" val="66159319"/>
                    </a:ext>
                  </a:extLst>
                </a:gridCol>
                <a:gridCol w="1541722">
                  <a:extLst>
                    <a:ext uri="{9D8B030D-6E8A-4147-A177-3AD203B41FA5}">
                      <a16:colId xmlns:a16="http://schemas.microsoft.com/office/drawing/2014/main" val="3965752379"/>
                    </a:ext>
                  </a:extLst>
                </a:gridCol>
                <a:gridCol w="1244010">
                  <a:extLst>
                    <a:ext uri="{9D8B030D-6E8A-4147-A177-3AD203B41FA5}">
                      <a16:colId xmlns:a16="http://schemas.microsoft.com/office/drawing/2014/main" val="1732396218"/>
                    </a:ext>
                  </a:extLst>
                </a:gridCol>
              </a:tblGrid>
              <a:tr h="351878">
                <a:tc>
                  <a:txBody>
                    <a:bodyPr/>
                    <a:lstStyle/>
                    <a:p>
                      <a:r>
                        <a:rPr lang="en-US" dirty="0"/>
                        <a:t>PHASE 3</a:t>
                      </a:r>
                    </a:p>
                  </a:txBody>
                  <a:tcPr/>
                </a:tc>
                <a:tc>
                  <a:txBody>
                    <a:bodyPr/>
                    <a:lstStyle/>
                    <a:p>
                      <a:r>
                        <a:rPr lang="en-US" dirty="0"/>
                        <a:t>START</a:t>
                      </a:r>
                    </a:p>
                  </a:txBody>
                  <a:tcPr/>
                </a:tc>
                <a:tc>
                  <a:txBody>
                    <a:bodyPr/>
                    <a:lstStyle/>
                    <a:p>
                      <a:r>
                        <a:rPr lang="en-US" dirty="0"/>
                        <a:t>EXERCISES</a:t>
                      </a:r>
                    </a:p>
                  </a:txBody>
                  <a:tcPr/>
                </a:tc>
                <a:tc>
                  <a:txBody>
                    <a:bodyPr/>
                    <a:lstStyle/>
                    <a:p>
                      <a:r>
                        <a:rPr lang="en-US" dirty="0"/>
                        <a:t>RESTRICTIONS</a:t>
                      </a:r>
                    </a:p>
                  </a:txBody>
                  <a:tcPr/>
                </a:tc>
                <a:tc>
                  <a:txBody>
                    <a:bodyPr/>
                    <a:lstStyle/>
                    <a:p>
                      <a:r>
                        <a:rPr lang="en-US" dirty="0"/>
                        <a:t>SCAPULAR </a:t>
                      </a:r>
                    </a:p>
                  </a:txBody>
                  <a:tcPr/>
                </a:tc>
                <a:extLst>
                  <a:ext uri="{0D108BD9-81ED-4DB2-BD59-A6C34878D82A}">
                    <a16:rowId xmlns:a16="http://schemas.microsoft.com/office/drawing/2014/main" val="1679973318"/>
                  </a:ext>
                </a:extLst>
              </a:tr>
              <a:tr h="532632">
                <a:tc>
                  <a:txBody>
                    <a:bodyPr/>
                    <a:lstStyle/>
                    <a:p>
                      <a:r>
                        <a:rPr lang="en-US" dirty="0"/>
                        <a:t>Partial and Small</a:t>
                      </a:r>
                    </a:p>
                  </a:txBody>
                  <a:tcPr/>
                </a:tc>
                <a:tc>
                  <a:txBody>
                    <a:bodyPr/>
                    <a:lstStyle/>
                    <a:p>
                      <a:r>
                        <a:rPr lang="en-US" dirty="0"/>
                        <a:t>10 weeks</a:t>
                      </a:r>
                    </a:p>
                  </a:txBody>
                  <a:tcPr/>
                </a:tc>
                <a:tc>
                  <a:txBody>
                    <a:bodyPr/>
                    <a:lstStyle/>
                    <a:p>
                      <a:r>
                        <a:rPr lang="en-US" dirty="0"/>
                        <a:t>All exercises</a:t>
                      </a:r>
                    </a:p>
                  </a:txBody>
                  <a:tcPr/>
                </a:tc>
                <a:tc>
                  <a:txBody>
                    <a:bodyPr/>
                    <a:lstStyle/>
                    <a:p>
                      <a:endParaRPr lang="en-US" dirty="0"/>
                    </a:p>
                  </a:txBody>
                  <a:tcPr/>
                </a:tc>
                <a:tc>
                  <a:txBody>
                    <a:bodyPr/>
                    <a:lstStyle/>
                    <a:p>
                      <a:r>
                        <a:rPr lang="en-US" dirty="0"/>
                        <a:t>Manual </a:t>
                      </a:r>
                    </a:p>
                  </a:txBody>
                  <a:tcPr/>
                </a:tc>
                <a:extLst>
                  <a:ext uri="{0D108BD9-81ED-4DB2-BD59-A6C34878D82A}">
                    <a16:rowId xmlns:a16="http://schemas.microsoft.com/office/drawing/2014/main" val="1055351367"/>
                  </a:ext>
                </a:extLst>
              </a:tr>
              <a:tr h="532632">
                <a:tc>
                  <a:txBody>
                    <a:bodyPr/>
                    <a:lstStyle/>
                    <a:p>
                      <a:r>
                        <a:rPr lang="en-US" dirty="0"/>
                        <a:t>Medium</a:t>
                      </a:r>
                    </a:p>
                  </a:txBody>
                  <a:tcPr/>
                </a:tc>
                <a:tc>
                  <a:txBody>
                    <a:bodyPr/>
                    <a:lstStyle/>
                    <a:p>
                      <a:r>
                        <a:rPr lang="en-US" dirty="0"/>
                        <a:t>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1-2-3-4-5c Strengthening</a:t>
                      </a:r>
                    </a:p>
                    <a:p>
                      <a:r>
                        <a:rPr lang="en-US" dirty="0"/>
                        <a:t>1-3 Stretching</a:t>
                      </a:r>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341325371"/>
                  </a:ext>
                </a:extLst>
              </a:tr>
              <a:tr h="760903">
                <a:tc>
                  <a:txBody>
                    <a:bodyPr/>
                    <a:lstStyle/>
                    <a:p>
                      <a:r>
                        <a:rPr lang="en-US" dirty="0"/>
                        <a:t>Large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1-2-3-4-5b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 4Kgm</a:t>
                      </a:r>
                    </a:p>
                  </a:txBody>
                  <a:tcPr/>
                </a:tc>
                <a:tc>
                  <a:txBody>
                    <a:bodyPr/>
                    <a:lstStyle/>
                    <a:p>
                      <a:r>
                        <a:rPr lang="en-US" dirty="0"/>
                        <a:t>Manual</a:t>
                      </a:r>
                    </a:p>
                  </a:txBody>
                  <a:tcPr/>
                </a:tc>
                <a:extLst>
                  <a:ext uri="{0D108BD9-81ED-4DB2-BD59-A6C34878D82A}">
                    <a16:rowId xmlns:a16="http://schemas.microsoft.com/office/drawing/2014/main" val="1343508550"/>
                  </a:ext>
                </a:extLst>
              </a:tr>
              <a:tr h="760903">
                <a:tc>
                  <a:txBody>
                    <a:bodyPr/>
                    <a:lstStyle/>
                    <a:p>
                      <a:r>
                        <a:rPr lang="en-US" dirty="0"/>
                        <a:t>Massive Recurrent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1-2-3-4-5a Strengthening</a:t>
                      </a:r>
                    </a:p>
                    <a:p>
                      <a:r>
                        <a:rPr lang="en-US" dirty="0"/>
                        <a:t>1-3 Stretching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weight elev. &gt;4Kgm</a:t>
                      </a:r>
                    </a:p>
                    <a:p>
                      <a:endParaRPr lang="en-US" dirty="0"/>
                    </a:p>
                  </a:txBody>
                  <a:tcPr/>
                </a:tc>
                <a:tc>
                  <a:txBody>
                    <a:bodyPr/>
                    <a:lstStyle/>
                    <a:p>
                      <a:r>
                        <a:rPr lang="en-US" dirty="0"/>
                        <a:t>Manual</a:t>
                      </a:r>
                    </a:p>
                  </a:txBody>
                  <a:tcPr/>
                </a:tc>
                <a:extLst>
                  <a:ext uri="{0D108BD9-81ED-4DB2-BD59-A6C34878D82A}">
                    <a16:rowId xmlns:a16="http://schemas.microsoft.com/office/drawing/2014/main" val="1351961044"/>
                  </a:ext>
                </a:extLst>
              </a:tr>
              <a:tr h="760903">
                <a:tc>
                  <a:txBody>
                    <a:bodyPr/>
                    <a:lstStyle/>
                    <a:p>
                      <a:r>
                        <a:rPr lang="en-US" dirty="0"/>
                        <a:t>Subscapularis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Manual</a:t>
                      </a:r>
                    </a:p>
                  </a:txBody>
                  <a:tcPr/>
                </a:tc>
                <a:extLst>
                  <a:ext uri="{0D108BD9-81ED-4DB2-BD59-A6C34878D82A}">
                    <a16:rowId xmlns:a16="http://schemas.microsoft.com/office/drawing/2014/main" val="3482794440"/>
                  </a:ext>
                </a:extLst>
              </a:tr>
              <a:tr h="760903">
                <a:tc>
                  <a:txBody>
                    <a:bodyPr/>
                    <a:lstStyle/>
                    <a:p>
                      <a:r>
                        <a:rPr lang="en-US" dirty="0"/>
                        <a:t>Infraspinatus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Manual</a:t>
                      </a:r>
                    </a:p>
                  </a:txBody>
                  <a:tcPr/>
                </a:tc>
                <a:extLst>
                  <a:ext uri="{0D108BD9-81ED-4DB2-BD59-A6C34878D82A}">
                    <a16:rowId xmlns:a16="http://schemas.microsoft.com/office/drawing/2014/main" val="1543610936"/>
                  </a:ext>
                </a:extLst>
              </a:tr>
              <a:tr h="1673987">
                <a:tc>
                  <a:txBody>
                    <a:bodyPr/>
                    <a:lstStyle/>
                    <a:p>
                      <a:r>
                        <a:rPr lang="en-US" dirty="0"/>
                        <a:t>Biceps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exercises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r>
                        <a:rPr lang="en-US" dirty="0"/>
                        <a:t>Manual</a:t>
                      </a:r>
                    </a:p>
                  </a:txBody>
                  <a:tcPr/>
                </a:tc>
                <a:extLst>
                  <a:ext uri="{0D108BD9-81ED-4DB2-BD59-A6C34878D82A}">
                    <a16:rowId xmlns:a16="http://schemas.microsoft.com/office/drawing/2014/main" val="4217544287"/>
                  </a:ext>
                </a:extLst>
              </a:tr>
              <a:tr h="3085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20227705"/>
                  </a:ext>
                </a:extLst>
              </a:tr>
            </a:tbl>
          </a:graphicData>
        </a:graphic>
      </p:graphicFrame>
      <p:pic>
        <p:nvPicPr>
          <p:cNvPr id="3" name="Picture 2">
            <a:extLst>
              <a:ext uri="{FF2B5EF4-FFF2-40B4-BE49-F238E27FC236}">
                <a16:creationId xmlns:a16="http://schemas.microsoft.com/office/drawing/2014/main" id="{587C9F63-846C-ED3F-9244-D1FCD793E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3518" y="914402"/>
            <a:ext cx="4298482" cy="5252484"/>
          </a:xfrm>
          <a:prstGeom prst="rect">
            <a:avLst/>
          </a:prstGeom>
        </p:spPr>
      </p:pic>
      <p:sp>
        <p:nvSpPr>
          <p:cNvPr id="4" name="Multiplication Sign 3">
            <a:extLst>
              <a:ext uri="{FF2B5EF4-FFF2-40B4-BE49-F238E27FC236}">
                <a16:creationId xmlns:a16="http://schemas.microsoft.com/office/drawing/2014/main" id="{53074D34-462B-7595-24D2-C1F5B24DFDC0}"/>
              </a:ext>
            </a:extLst>
          </p:cNvPr>
          <p:cNvSpPr/>
          <p:nvPr/>
        </p:nvSpPr>
        <p:spPr>
          <a:xfrm>
            <a:off x="11279369" y="4426597"/>
            <a:ext cx="627321" cy="733647"/>
          </a:xfrm>
          <a:prstGeom prst="mathMultiply">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2D882E58-4B16-5ADF-7656-9203771D780E}"/>
              </a:ext>
            </a:extLst>
          </p:cNvPr>
          <p:cNvSpPr/>
          <p:nvPr/>
        </p:nvSpPr>
        <p:spPr>
          <a:xfrm>
            <a:off x="9856381" y="4954766"/>
            <a:ext cx="627321" cy="733647"/>
          </a:xfrm>
          <a:prstGeom prst="mathMultiply">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572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rtl="1"/>
            <a:r>
              <a:rPr lang="en-US" b="1" dirty="0"/>
              <a:t>RANGE OF MOTION FOLLOW UPOF ELEVATION- EXTERNAL ROTATION AND INTERNAL ROTATION(Report to surgeon)</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97068" y="2148393"/>
            <a:ext cx="1856325" cy="4351338"/>
          </a:xfrm>
        </p:spPr>
      </p:pic>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57740" y="2139517"/>
            <a:ext cx="2147042" cy="4187385"/>
          </a:xfrm>
        </p:spPr>
      </p:pic>
      <p:sp>
        <p:nvSpPr>
          <p:cNvPr id="6" name="TextBox 5"/>
          <p:cNvSpPr txBox="1"/>
          <p:nvPr/>
        </p:nvSpPr>
        <p:spPr>
          <a:xfrm>
            <a:off x="9601200" y="6611780"/>
            <a:ext cx="1828800" cy="246221"/>
          </a:xfrm>
          <a:prstGeom prst="rect">
            <a:avLst/>
          </a:prstGeom>
          <a:noFill/>
        </p:spPr>
        <p:txBody>
          <a:bodyPr wrap="square" rtlCol="0">
            <a:spAutoFit/>
          </a:bodyPr>
          <a:lstStyle/>
          <a:p>
            <a:r>
              <a:rPr lang="de-DE" sz="1000" b="1" dirty="0"/>
              <a:t>GOC CENTRE</a:t>
            </a:r>
          </a:p>
        </p:txBody>
      </p:sp>
    </p:spTree>
    <p:extLst>
      <p:ext uri="{BB962C8B-B14F-4D97-AF65-F5344CB8AC3E}">
        <p14:creationId xmlns:p14="http://schemas.microsoft.com/office/powerpoint/2010/main" val="2142372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b="1" dirty="0">
                <a:solidFill>
                  <a:srgbClr val="FF0000"/>
                </a:solidFill>
              </a:rPr>
              <a:t>Phase III Follow up Chart athletes </a:t>
            </a:r>
            <a:br>
              <a:rPr lang="en-US" b="1" dirty="0">
                <a:solidFill>
                  <a:srgbClr val="FF0000"/>
                </a:solidFill>
              </a:rPr>
            </a:br>
            <a:r>
              <a:rPr lang="en-US" b="1" dirty="0">
                <a:solidFill>
                  <a:srgbClr val="FF0000"/>
                </a:solidFill>
              </a:rPr>
              <a:t>3P Home Rehabilitation</a:t>
            </a:r>
          </a:p>
        </p:txBody>
      </p:sp>
      <p:pic>
        <p:nvPicPr>
          <p:cNvPr id="17" name="Content Placeholder 1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66976" y="1785926"/>
            <a:ext cx="3143272" cy="4652392"/>
          </a:xfrm>
        </p:spPr>
      </p:pic>
      <p:pic>
        <p:nvPicPr>
          <p:cNvPr id="4" name="11.mp4">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rot="5400000">
            <a:off x="5040286" y="2698765"/>
            <a:ext cx="5326139" cy="2928958"/>
          </a:xfrm>
          <a:prstGeom prst="rect">
            <a:avLst/>
          </a:prstGeom>
        </p:spPr>
      </p:pic>
      <p:sp>
        <p:nvSpPr>
          <p:cNvPr id="6" name="TextBox 5"/>
          <p:cNvSpPr txBox="1"/>
          <p:nvPr/>
        </p:nvSpPr>
        <p:spPr>
          <a:xfrm>
            <a:off x="9601200" y="6611780"/>
            <a:ext cx="1828800" cy="246221"/>
          </a:xfrm>
          <a:prstGeom prst="rect">
            <a:avLst/>
          </a:prstGeom>
          <a:noFill/>
        </p:spPr>
        <p:txBody>
          <a:bodyPr wrap="square" rtlCol="0">
            <a:spAutoFit/>
          </a:bodyPr>
          <a:lstStyle/>
          <a:p>
            <a:r>
              <a:rPr lang="de-DE" sz="1000" b="1" dirty="0"/>
              <a:t>GOC CENTRE</a:t>
            </a:r>
          </a:p>
        </p:txBody>
      </p:sp>
    </p:spTree>
    <p:extLst>
      <p:ext uri="{BB962C8B-B14F-4D97-AF65-F5344CB8AC3E}">
        <p14:creationId xmlns:p14="http://schemas.microsoft.com/office/powerpoint/2010/main" val="1986273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3A69-15C2-87B9-0284-09DB7D684735}"/>
              </a:ext>
            </a:extLst>
          </p:cNvPr>
          <p:cNvSpPr>
            <a:spLocks noGrp="1"/>
          </p:cNvSpPr>
          <p:nvPr>
            <p:ph type="title"/>
          </p:nvPr>
        </p:nvSpPr>
        <p:spPr/>
        <p:txBody>
          <a:bodyPr/>
          <a:lstStyle/>
          <a:p>
            <a:pPr algn="ctr"/>
            <a:r>
              <a:rPr lang="en-US" b="1" dirty="0">
                <a:solidFill>
                  <a:srgbClr val="00B0F0"/>
                </a:solidFill>
              </a:rPr>
              <a:t>RECOMMENDATIONS</a:t>
            </a:r>
          </a:p>
        </p:txBody>
      </p:sp>
      <p:sp>
        <p:nvSpPr>
          <p:cNvPr id="3" name="Content Placeholder 2">
            <a:extLst>
              <a:ext uri="{FF2B5EF4-FFF2-40B4-BE49-F238E27FC236}">
                <a16:creationId xmlns:a16="http://schemas.microsoft.com/office/drawing/2014/main" id="{81A3B61D-3D46-CD90-33DE-5E04FFC6827D}"/>
              </a:ext>
            </a:extLst>
          </p:cNvPr>
          <p:cNvSpPr>
            <a:spLocks noGrp="1"/>
          </p:cNvSpPr>
          <p:nvPr>
            <p:ph idx="1"/>
          </p:nvPr>
        </p:nvSpPr>
        <p:spPr/>
        <p:txBody>
          <a:bodyPr>
            <a:normAutofit lnSpcReduction="10000"/>
          </a:bodyPr>
          <a:lstStyle/>
          <a:p>
            <a:pPr marL="0" indent="0">
              <a:buNone/>
            </a:pPr>
            <a:r>
              <a:rPr lang="en-US" dirty="0"/>
              <a:t>1- YOU HAVE TO KNOW THE HISTORY </a:t>
            </a:r>
          </a:p>
          <a:p>
            <a:pPr marL="0" indent="0">
              <a:buNone/>
            </a:pPr>
            <a:r>
              <a:rPr lang="en-US" dirty="0"/>
              <a:t>2- YOU HAVE TO KNOW THE PATHOLOGY</a:t>
            </a:r>
          </a:p>
          <a:p>
            <a:pPr marL="0" indent="0">
              <a:buNone/>
            </a:pPr>
            <a:r>
              <a:rPr lang="en-US" dirty="0"/>
              <a:t>3- MAKE YOUR REHABILITATION PROGRAM ACCODINGLY </a:t>
            </a:r>
          </a:p>
          <a:p>
            <a:pPr marL="0" indent="0">
              <a:buNone/>
            </a:pPr>
            <a:r>
              <a:rPr lang="en-US" dirty="0"/>
              <a:t>4- YOUR WORK HAS TO BE ASSISSTED BY THE PATIENT WORK AT HOME </a:t>
            </a:r>
          </a:p>
          <a:p>
            <a:pPr marL="0" indent="0">
              <a:buNone/>
            </a:pPr>
            <a:r>
              <a:rPr lang="en-US" dirty="0"/>
              <a:t>     3-5 TIMES A DAY SELF ASSISSTED EXERCIESES NOT EXCEEDING 5  TO</a:t>
            </a:r>
          </a:p>
          <a:p>
            <a:pPr marL="0" indent="0">
              <a:buNone/>
            </a:pPr>
            <a:r>
              <a:rPr lang="en-US" dirty="0"/>
              <a:t>     8 MONUTES EVERY TIME)</a:t>
            </a:r>
          </a:p>
          <a:p>
            <a:pPr marL="0" indent="0">
              <a:buNone/>
            </a:pPr>
            <a:r>
              <a:rPr lang="en-US" dirty="0"/>
              <a:t>5- SURGEON HAS TO MONITOR THE PROGRESS AT LEAST EVERY 3</a:t>
            </a:r>
          </a:p>
          <a:p>
            <a:pPr marL="0" indent="0">
              <a:buNone/>
            </a:pPr>
            <a:r>
              <a:rPr lang="en-US" dirty="0"/>
              <a:t>     WEEKS FOR THE FIRST 4 MONTHS</a:t>
            </a:r>
          </a:p>
          <a:p>
            <a:pPr marL="0" indent="0">
              <a:buNone/>
            </a:pPr>
            <a:r>
              <a:rPr lang="en-US" dirty="0"/>
              <a:t>6- DOCUMENT THE PROGRESS TO BE SEEN BY ALL 3 PARTIES</a:t>
            </a:r>
          </a:p>
        </p:txBody>
      </p:sp>
    </p:spTree>
    <p:extLst>
      <p:ext uri="{BB962C8B-B14F-4D97-AF65-F5344CB8AC3E}">
        <p14:creationId xmlns:p14="http://schemas.microsoft.com/office/powerpoint/2010/main" val="384492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2009-62B0-0001-F747-CA4E8BFB7CF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129D90-F397-0A18-C965-19E57B4D3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87600" y="0"/>
            <a:ext cx="3752850" cy="2978452"/>
          </a:xfrm>
        </p:spPr>
      </p:pic>
      <p:pic>
        <p:nvPicPr>
          <p:cNvPr id="13" name="Picture 12">
            <a:extLst>
              <a:ext uri="{FF2B5EF4-FFF2-40B4-BE49-F238E27FC236}">
                <a16:creationId xmlns:a16="http://schemas.microsoft.com/office/drawing/2014/main" id="{BDD813BB-0EFE-AD62-97B1-35632A6F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813" y="274639"/>
            <a:ext cx="7675468" cy="6033769"/>
          </a:xfrm>
          <a:prstGeom prst="rect">
            <a:avLst/>
          </a:prstGeom>
        </p:spPr>
      </p:pic>
      <p:pic>
        <p:nvPicPr>
          <p:cNvPr id="1026" name="Picture 2">
            <a:extLst>
              <a:ext uri="{FF2B5EF4-FFF2-40B4-BE49-F238E27FC236}">
                <a16:creationId xmlns:a16="http://schemas.microsoft.com/office/drawing/2014/main" id="{BA948004-A947-8B4E-5A40-E41A6C227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554" y="1876221"/>
            <a:ext cx="7757987" cy="5005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556AB7-DB2C-B081-8D5F-E2EB9F3332B9}"/>
              </a:ext>
            </a:extLst>
          </p:cNvPr>
          <p:cNvSpPr txBox="1"/>
          <p:nvPr/>
        </p:nvSpPr>
        <p:spPr>
          <a:xfrm>
            <a:off x="4038600" y="3291523"/>
            <a:ext cx="7543800" cy="1200329"/>
          </a:xfrm>
          <a:prstGeom prst="rect">
            <a:avLst/>
          </a:prstGeom>
          <a:noFill/>
        </p:spPr>
        <p:txBody>
          <a:bodyPr wrap="square" rtlCol="0">
            <a:spAutoFit/>
          </a:bodyPr>
          <a:lstStyle/>
          <a:p>
            <a:r>
              <a:rPr lang="en-US" sz="7200" b="1" dirty="0">
                <a:solidFill>
                  <a:srgbClr val="0070C0"/>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3474360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E5C8F-1BB6-1940-B698-C480D337402D}"/>
              </a:ext>
            </a:extLst>
          </p:cNvPr>
          <p:cNvSpPr>
            <a:spLocks noGrp="1"/>
          </p:cNvSpPr>
          <p:nvPr>
            <p:ph type="title"/>
          </p:nvPr>
        </p:nvSpPr>
        <p:spPr/>
        <p:txBody>
          <a:bodyPr/>
          <a:lstStyle/>
          <a:p>
            <a:pPr algn="ctr"/>
            <a:r>
              <a:rPr lang="en-US" b="1" dirty="0">
                <a:solidFill>
                  <a:srgbClr val="00B0F0"/>
                </a:solidFill>
              </a:rPr>
              <a:t>SPECIAL CONSIDERATIONS IN ROTATOR CUFF REPAIR REHABILITATION</a:t>
            </a:r>
          </a:p>
        </p:txBody>
      </p:sp>
      <p:sp>
        <p:nvSpPr>
          <p:cNvPr id="3" name="Content Placeholder 2">
            <a:extLst>
              <a:ext uri="{FF2B5EF4-FFF2-40B4-BE49-F238E27FC236}">
                <a16:creationId xmlns:a16="http://schemas.microsoft.com/office/drawing/2014/main" id="{90A46BCC-6F4F-0D1F-623E-E1530B2305C2}"/>
              </a:ext>
            </a:extLst>
          </p:cNvPr>
          <p:cNvSpPr>
            <a:spLocks noGrp="1"/>
          </p:cNvSpPr>
          <p:nvPr>
            <p:ph idx="1"/>
          </p:nvPr>
        </p:nvSpPr>
        <p:spPr/>
        <p:txBody>
          <a:bodyPr>
            <a:normAutofit fontScale="77500" lnSpcReduction="20000"/>
          </a:bodyPr>
          <a:lstStyle/>
          <a:p>
            <a:r>
              <a:rPr lang="en-US" dirty="0">
                <a:solidFill>
                  <a:srgbClr val="00B0F0"/>
                </a:solidFill>
              </a:rPr>
              <a:t>TRAUMA  </a:t>
            </a:r>
            <a:r>
              <a:rPr lang="en-US" dirty="0"/>
              <a:t>(Direct trauma , Micro-trauma) (5%) </a:t>
            </a:r>
          </a:p>
          <a:p>
            <a:r>
              <a:rPr lang="en-US" dirty="0"/>
              <a:t>(NO Adhesions, No Muscle Atrophy, No Scapular muscular contraction imbalance )</a:t>
            </a:r>
          </a:p>
          <a:p>
            <a:endParaRPr lang="en-US" dirty="0"/>
          </a:p>
          <a:p>
            <a:r>
              <a:rPr lang="en-US" dirty="0">
                <a:solidFill>
                  <a:srgbClr val="00B0F0"/>
                </a:solidFill>
              </a:rPr>
              <a:t>IMPINGEMENT</a:t>
            </a:r>
            <a:r>
              <a:rPr lang="en-US" dirty="0"/>
              <a:t>  (90%) </a:t>
            </a:r>
          </a:p>
          <a:p>
            <a:r>
              <a:rPr lang="en-US" dirty="0"/>
              <a:t>( Tendon Muscle Atrophy , Adhesions, Scapular muscle changes</a:t>
            </a:r>
          </a:p>
          <a:p>
            <a:endParaRPr lang="en-US" dirty="0"/>
          </a:p>
          <a:p>
            <a:r>
              <a:rPr lang="en-US" dirty="0">
                <a:solidFill>
                  <a:srgbClr val="00B0F0"/>
                </a:solidFill>
              </a:rPr>
              <a:t>INSTABILITY</a:t>
            </a:r>
            <a:r>
              <a:rPr lang="en-US" dirty="0"/>
              <a:t> ( Instability or dislocation tear) </a:t>
            </a:r>
          </a:p>
          <a:p>
            <a:r>
              <a:rPr lang="en-US" dirty="0"/>
              <a:t>(Tear repair maybe associated with instability surgery) </a:t>
            </a:r>
          </a:p>
          <a:p>
            <a:endParaRPr lang="en-US" dirty="0"/>
          </a:p>
          <a:p>
            <a:r>
              <a:rPr lang="en-US" dirty="0">
                <a:solidFill>
                  <a:srgbClr val="00B0F0"/>
                </a:solidFill>
              </a:rPr>
              <a:t>FROZEN SHOULDER (</a:t>
            </a:r>
            <a:r>
              <a:rPr lang="en-US" dirty="0"/>
              <a:t>mobilization tear repair) </a:t>
            </a:r>
          </a:p>
          <a:p>
            <a:r>
              <a:rPr lang="en-US" dirty="0"/>
              <a:t>(Stiff shortening of all tendons)</a:t>
            </a:r>
          </a:p>
        </p:txBody>
      </p:sp>
      <p:sp>
        <p:nvSpPr>
          <p:cNvPr id="5" name="TextBox 4">
            <a:extLst>
              <a:ext uri="{FF2B5EF4-FFF2-40B4-BE49-F238E27FC236}">
                <a16:creationId xmlns:a16="http://schemas.microsoft.com/office/drawing/2014/main" id="{C0C50904-940D-BF1D-C563-8901218A6244}"/>
              </a:ext>
            </a:extLst>
          </p:cNvPr>
          <p:cNvSpPr txBox="1"/>
          <p:nvPr/>
        </p:nvSpPr>
        <p:spPr>
          <a:xfrm>
            <a:off x="7280910" y="6083880"/>
            <a:ext cx="6094476" cy="615553"/>
          </a:xfrm>
          <a:prstGeom prst="rect">
            <a:avLst/>
          </a:prstGeom>
          <a:noFill/>
        </p:spPr>
        <p:txBody>
          <a:bodyPr wrap="square">
            <a:spAutoFit/>
          </a:bodyPr>
          <a:lstStyle/>
          <a:p>
            <a:r>
              <a:rPr lang="de-DE" sz="1600" b="1" u="sng" dirty="0">
                <a:hlinkClick r:id="rId2"/>
              </a:rPr>
              <a:t>B. A. Fleega</a:t>
            </a:r>
            <a:r>
              <a:rPr lang="de-DE" sz="1600" b="1" dirty="0"/>
              <a:t> </a:t>
            </a:r>
          </a:p>
          <a:p>
            <a:r>
              <a:rPr lang="de-DE" i="1" u="sng" dirty="0">
                <a:hlinkClick r:id="rId3"/>
              </a:rPr>
              <a:t>Manuelle Medizin</a:t>
            </a:r>
            <a:r>
              <a:rPr lang="de-DE" dirty="0"/>
              <a:t> </a:t>
            </a:r>
            <a:r>
              <a:rPr lang="de-DE" b="1" dirty="0"/>
              <a:t>volume 37</a:t>
            </a:r>
            <a:r>
              <a:rPr lang="de-DE" dirty="0"/>
              <a:t>, pages96-100(</a:t>
            </a:r>
            <a:r>
              <a:rPr lang="de-DE" dirty="0">
                <a:solidFill>
                  <a:srgbClr val="FF0000"/>
                </a:solidFill>
              </a:rPr>
              <a:t>1999</a:t>
            </a:r>
            <a:r>
              <a:rPr lang="de-DE" dirty="0"/>
              <a:t>)</a:t>
            </a:r>
          </a:p>
        </p:txBody>
      </p:sp>
    </p:spTree>
    <p:extLst>
      <p:ext uri="{BB962C8B-B14F-4D97-AF65-F5344CB8AC3E}">
        <p14:creationId xmlns:p14="http://schemas.microsoft.com/office/powerpoint/2010/main" val="1260301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334F-07C8-705B-1FE2-C7C817E96BF4}"/>
              </a:ext>
            </a:extLst>
          </p:cNvPr>
          <p:cNvSpPr>
            <a:spLocks noGrp="1"/>
          </p:cNvSpPr>
          <p:nvPr>
            <p:ph type="title"/>
          </p:nvPr>
        </p:nvSpPr>
        <p:spPr/>
        <p:txBody>
          <a:bodyPr/>
          <a:lstStyle/>
          <a:p>
            <a:pPr algn="ctr"/>
            <a:r>
              <a:rPr lang="en-US" b="1" dirty="0">
                <a:solidFill>
                  <a:srgbClr val="00B0F0"/>
                </a:solidFill>
              </a:rPr>
              <a:t>Three Phases Program with 7 variations</a:t>
            </a:r>
          </a:p>
        </p:txBody>
      </p:sp>
      <p:pic>
        <p:nvPicPr>
          <p:cNvPr id="5" name="Picture 4">
            <a:extLst>
              <a:ext uri="{FF2B5EF4-FFF2-40B4-BE49-F238E27FC236}">
                <a16:creationId xmlns:a16="http://schemas.microsoft.com/office/drawing/2014/main" id="{956DAB0A-C16F-A6F5-6B35-E5335F821A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8769" y="1754846"/>
            <a:ext cx="3573920" cy="2766905"/>
          </a:xfrm>
          <a:prstGeom prst="rect">
            <a:avLst/>
          </a:prstGeom>
          <a:noFill/>
          <a:effectLst>
            <a:glow rad="63500">
              <a:srgbClr val="4F81BD">
                <a:satMod val="175000"/>
                <a:alpha val="40000"/>
              </a:srgbClr>
            </a:glow>
          </a:effectLst>
        </p:spPr>
      </p:pic>
      <p:pic>
        <p:nvPicPr>
          <p:cNvPr id="8" name="Picture 7">
            <a:extLst>
              <a:ext uri="{FF2B5EF4-FFF2-40B4-BE49-F238E27FC236}">
                <a16:creationId xmlns:a16="http://schemas.microsoft.com/office/drawing/2014/main" id="{9FACE3D9-6B0F-F07B-CA66-829B24BF49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504" y="1742490"/>
            <a:ext cx="3681621" cy="2850287"/>
          </a:xfrm>
          <a:prstGeom prst="rect">
            <a:avLst/>
          </a:prstGeom>
          <a:noFill/>
          <a:effectLst>
            <a:glow rad="63500">
              <a:srgbClr val="4F81BD">
                <a:satMod val="175000"/>
                <a:alpha val="40000"/>
              </a:srgbClr>
            </a:glow>
          </a:effectLst>
        </p:spPr>
      </p:pic>
      <p:pic>
        <p:nvPicPr>
          <p:cNvPr id="9" name="Picture 8">
            <a:extLst>
              <a:ext uri="{FF2B5EF4-FFF2-40B4-BE49-F238E27FC236}">
                <a16:creationId xmlns:a16="http://schemas.microsoft.com/office/drawing/2014/main" id="{A92DDE23-A729-0A5F-EEBE-7EE7CE7B11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1293" y="1790361"/>
            <a:ext cx="3951203" cy="2766904"/>
          </a:xfrm>
          <a:prstGeom prst="rect">
            <a:avLst/>
          </a:prstGeom>
          <a:noFill/>
          <a:effectLst>
            <a:glow rad="63500">
              <a:srgbClr val="4F81BD">
                <a:satMod val="175000"/>
                <a:alpha val="40000"/>
              </a:srgbClr>
            </a:glow>
          </a:effectLst>
        </p:spPr>
      </p:pic>
      <p:pic>
        <p:nvPicPr>
          <p:cNvPr id="10" name="Picture 9">
            <a:extLst>
              <a:ext uri="{FF2B5EF4-FFF2-40B4-BE49-F238E27FC236}">
                <a16:creationId xmlns:a16="http://schemas.microsoft.com/office/drawing/2014/main" id="{66841FE3-B699-E146-EE6B-9372C3D22F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7" r="8458"/>
          <a:stretch/>
        </p:blipFill>
        <p:spPr bwMode="auto">
          <a:xfrm>
            <a:off x="5006267" y="4821031"/>
            <a:ext cx="2362200" cy="1591945"/>
          </a:xfrm>
          <a:prstGeom prst="rect">
            <a:avLst/>
          </a:prstGeom>
          <a:noFill/>
          <a:effectLst>
            <a:glow rad="63500">
              <a:srgbClr val="4F81BD">
                <a:satMod val="175000"/>
                <a:alpha val="40000"/>
              </a:srgbClr>
            </a:glow>
          </a:effectLst>
        </p:spPr>
      </p:pic>
      <p:pic>
        <p:nvPicPr>
          <p:cNvPr id="11" name="Picture 10">
            <a:extLst>
              <a:ext uri="{FF2B5EF4-FFF2-40B4-BE49-F238E27FC236}">
                <a16:creationId xmlns:a16="http://schemas.microsoft.com/office/drawing/2014/main" id="{5AFCA798-EC44-670D-1319-2EFB1FBF3E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23" r="22307"/>
          <a:stretch/>
        </p:blipFill>
        <p:spPr bwMode="auto">
          <a:xfrm>
            <a:off x="8633453" y="4772136"/>
            <a:ext cx="2362200" cy="1640840"/>
          </a:xfrm>
          <a:prstGeom prst="rect">
            <a:avLst/>
          </a:prstGeom>
          <a:noFill/>
          <a:effectLst>
            <a:glow rad="63500">
              <a:srgbClr val="4F81BD">
                <a:satMod val="175000"/>
                <a:alpha val="40000"/>
              </a:srgbClr>
            </a:glow>
          </a:effectLst>
        </p:spPr>
      </p:pic>
      <p:sp>
        <p:nvSpPr>
          <p:cNvPr id="12" name="Arrow: Down 11">
            <a:extLst>
              <a:ext uri="{FF2B5EF4-FFF2-40B4-BE49-F238E27FC236}">
                <a16:creationId xmlns:a16="http://schemas.microsoft.com/office/drawing/2014/main" id="{3D44E3BE-F634-5B37-AD69-14A289D01FC6}"/>
              </a:ext>
            </a:extLst>
          </p:cNvPr>
          <p:cNvSpPr/>
          <p:nvPr/>
        </p:nvSpPr>
        <p:spPr>
          <a:xfrm>
            <a:off x="3937062" y="1690688"/>
            <a:ext cx="372863" cy="54065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3D5C8872-42FF-1337-039D-0C83E98B5FFA}"/>
              </a:ext>
            </a:extLst>
          </p:cNvPr>
          <p:cNvSpPr/>
          <p:nvPr/>
        </p:nvSpPr>
        <p:spPr>
          <a:xfrm>
            <a:off x="7695645" y="1690688"/>
            <a:ext cx="372863" cy="54065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05C662-22ED-7E63-5A20-0AC6D27E5AA3}"/>
              </a:ext>
            </a:extLst>
          </p:cNvPr>
          <p:cNvSpPr/>
          <p:nvPr/>
        </p:nvSpPr>
        <p:spPr>
          <a:xfrm>
            <a:off x="279504" y="1500326"/>
            <a:ext cx="11632992" cy="2900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Phase 1                                                           phase 2                                                               phase 3</a:t>
            </a:r>
          </a:p>
        </p:txBody>
      </p:sp>
    </p:spTree>
    <p:extLst>
      <p:ext uri="{BB962C8B-B14F-4D97-AF65-F5344CB8AC3E}">
        <p14:creationId xmlns:p14="http://schemas.microsoft.com/office/powerpoint/2010/main" val="2213885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6644-95ED-48AC-C193-0F8B1A7D85F3}"/>
              </a:ext>
            </a:extLst>
          </p:cNvPr>
          <p:cNvSpPr>
            <a:spLocks noGrp="1"/>
          </p:cNvSpPr>
          <p:nvPr>
            <p:ph type="title"/>
          </p:nvPr>
        </p:nvSpPr>
        <p:spPr/>
        <p:txBody>
          <a:bodyPr>
            <a:normAutofit/>
          </a:bodyPr>
          <a:lstStyle/>
          <a:p>
            <a:pPr algn="ctr"/>
            <a:r>
              <a:rPr lang="en-US" sz="6000" b="1" dirty="0">
                <a:solidFill>
                  <a:srgbClr val="00B0F0"/>
                </a:solidFill>
              </a:rPr>
              <a:t>RESULTS</a:t>
            </a:r>
          </a:p>
        </p:txBody>
      </p:sp>
      <p:sp>
        <p:nvSpPr>
          <p:cNvPr id="3" name="Content Placeholder 2">
            <a:extLst>
              <a:ext uri="{FF2B5EF4-FFF2-40B4-BE49-F238E27FC236}">
                <a16:creationId xmlns:a16="http://schemas.microsoft.com/office/drawing/2014/main" id="{26656B66-E0A6-4962-C00E-236D38181178}"/>
              </a:ext>
            </a:extLst>
          </p:cNvPr>
          <p:cNvSpPr>
            <a:spLocks noGrp="1"/>
          </p:cNvSpPr>
          <p:nvPr>
            <p:ph idx="1"/>
          </p:nvPr>
        </p:nvSpPr>
        <p:spPr/>
        <p:txBody>
          <a:bodyPr/>
          <a:lstStyle/>
          <a:p>
            <a:r>
              <a:rPr lang="en-US" sz="2800" dirty="0"/>
              <a:t>The results of this program are widely more effective than other programs as reported by ten physiotherapists involved in the study of 100 cases of outlet impingement rotator cuff tears. </a:t>
            </a:r>
          </a:p>
          <a:p>
            <a:endParaRPr lang="en-US" sz="2800" dirty="0"/>
          </a:p>
          <a:p>
            <a:r>
              <a:rPr lang="en-US" sz="2800" dirty="0"/>
              <a:t>No financial problems as the rehabilitation cost were inclusive in the surgery cost which increases the commitment level of the patients.</a:t>
            </a:r>
          </a:p>
          <a:p>
            <a:endParaRPr lang="en-US" sz="2800" dirty="0"/>
          </a:p>
          <a:p>
            <a:r>
              <a:rPr lang="en-US" sz="2800" dirty="0"/>
              <a:t>In the last 10 years the senior last Author has been using this rehabilitation protocols with distinguished results</a:t>
            </a:r>
            <a:endParaRPr lang="en-US" dirty="0"/>
          </a:p>
        </p:txBody>
      </p:sp>
    </p:spTree>
    <p:extLst>
      <p:ext uri="{BB962C8B-B14F-4D97-AF65-F5344CB8AC3E}">
        <p14:creationId xmlns:p14="http://schemas.microsoft.com/office/powerpoint/2010/main" val="273605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EE56-A3C8-A82B-6CA8-F1E55A16D8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D808AE-BEC3-A3A5-7E56-C9926D8A407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B7DF00F-B619-0B38-3F9C-8C0D897A80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61" t="7379" r="4961" b="7379"/>
          <a:stretch/>
        </p:blipFill>
        <p:spPr bwMode="auto">
          <a:xfrm>
            <a:off x="683172" y="524922"/>
            <a:ext cx="10825655" cy="5338778"/>
          </a:xfrm>
          <a:prstGeom prst="rect">
            <a:avLst/>
          </a:prstGeom>
          <a:noFill/>
          <a:effectLst>
            <a:glow rad="63500">
              <a:srgbClr val="4F81BD">
                <a:satMod val="175000"/>
                <a:alpha val="40000"/>
              </a:srgbClr>
            </a:glow>
          </a:effectLst>
        </p:spPr>
      </p:pic>
    </p:spTree>
    <p:extLst>
      <p:ext uri="{BB962C8B-B14F-4D97-AF65-F5344CB8AC3E}">
        <p14:creationId xmlns:p14="http://schemas.microsoft.com/office/powerpoint/2010/main" val="105761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2009-62B0-0001-F747-CA4E8BFB7CF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129D90-F397-0A18-C965-19E57B4D3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87600" y="0"/>
            <a:ext cx="3752850" cy="2978452"/>
          </a:xfrm>
        </p:spPr>
      </p:pic>
      <p:pic>
        <p:nvPicPr>
          <p:cNvPr id="13" name="Picture 12">
            <a:extLst>
              <a:ext uri="{FF2B5EF4-FFF2-40B4-BE49-F238E27FC236}">
                <a16:creationId xmlns:a16="http://schemas.microsoft.com/office/drawing/2014/main" id="{BDD813BB-0EFE-AD62-97B1-35632A6F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813" y="274639"/>
            <a:ext cx="7675468" cy="6033769"/>
          </a:xfrm>
          <a:prstGeom prst="rect">
            <a:avLst/>
          </a:prstGeom>
        </p:spPr>
      </p:pic>
      <p:pic>
        <p:nvPicPr>
          <p:cNvPr id="1026" name="Picture 2">
            <a:extLst>
              <a:ext uri="{FF2B5EF4-FFF2-40B4-BE49-F238E27FC236}">
                <a16:creationId xmlns:a16="http://schemas.microsoft.com/office/drawing/2014/main" id="{BA948004-A947-8B4E-5A40-E41A6C227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554" y="1876221"/>
            <a:ext cx="7757987" cy="5005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556AB7-DB2C-B081-8D5F-E2EB9F3332B9}"/>
              </a:ext>
            </a:extLst>
          </p:cNvPr>
          <p:cNvSpPr txBox="1"/>
          <p:nvPr/>
        </p:nvSpPr>
        <p:spPr>
          <a:xfrm>
            <a:off x="4038600" y="3291523"/>
            <a:ext cx="7543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THANK YOU</a:t>
            </a:r>
          </a:p>
        </p:txBody>
      </p:sp>
    </p:spTree>
    <p:extLst>
      <p:ext uri="{BB962C8B-B14F-4D97-AF65-F5344CB8AC3E}">
        <p14:creationId xmlns:p14="http://schemas.microsoft.com/office/powerpoint/2010/main" val="2558197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12000</TotalTime>
  <Words>2055</Words>
  <Application>Microsoft Office PowerPoint</Application>
  <PresentationFormat>Widescreen</PresentationFormat>
  <Paragraphs>697</Paragraphs>
  <Slides>46</Slides>
  <Notes>1</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Calibri Light</vt:lpstr>
      <vt:lpstr>Office Theme</vt:lpstr>
      <vt:lpstr>SEVEN POSTOPERATIVE REHABILITATION PROTOCOLS BASED ON PATHOLOGY AFTER ARTHROSCOPIC ROTATOR CUFF SURGERY  40 years of rehabilitation experience </vt:lpstr>
      <vt:lpstr> SHOULDER SURGERY AND REHABILITATION EXPERIENCE</vt:lpstr>
      <vt:lpstr>7 TYPES</vt:lpstr>
      <vt:lpstr>PowerPoint Presentation</vt:lpstr>
      <vt:lpstr>SPECIAL CONSIDERATIONS IN ROTATOR CUFF REPAIR REHABILITATION</vt:lpstr>
      <vt:lpstr>Three Phases Program with 7 variations</vt:lpstr>
      <vt:lpstr>RESULTS</vt:lpstr>
      <vt:lpstr>PowerPoint Presentation</vt:lpstr>
      <vt:lpstr>PowerPoint Presentation</vt:lpstr>
      <vt:lpstr>MASSIVE WITHOUT BICEPS</vt:lpstr>
      <vt:lpstr>PowerPoint Presentation</vt:lpstr>
      <vt:lpstr>PowerPoint Presentation</vt:lpstr>
      <vt:lpstr>LARGE TEAR WITH PRSENCE OF THE BICEPS</vt:lpstr>
      <vt:lpstr>Partial Tear simple transosseous repair</vt:lpstr>
      <vt:lpstr>Medium size tear</vt:lpstr>
      <vt:lpstr>The main muscles that control scapular movement 35% of shoulder elevation</vt:lpstr>
      <vt:lpstr>LARGE U-SHAPE   REPAIR</vt:lpstr>
      <vt:lpstr> Transfer upper half of the Subscapularis for Supraspinatus ( or Infraspinatus for supraspinatus)</vt:lpstr>
      <vt:lpstr>SUBSCAPULARIS REPAIR</vt:lpstr>
      <vt:lpstr>INFRASPINATUS REPAIR</vt:lpstr>
      <vt:lpstr>TEAR OR CONSTRUCTION FIXATION long head of the Biceps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RANGE OF MOTION FOLLOW UPOF ELEVATION- EXTERNAL ROTATION AND INTERNAL ROTATION(Report to surgeon)</vt:lpstr>
      <vt:lpstr>Phase III Follow up Chart athletes  3P Home Rehabilitation</vt:lpstr>
      <vt:lpstr>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SEVEN POSTOPERATIVE REHABILITATION PROTOCOLS BASED ON PATHOLOGY AFTER ARTHROSCOPIC ROTATOR CUFF SURGERY</dc:title>
  <dc:creator>Basim Fleega</dc:creator>
  <cp:lastModifiedBy>Basim Fleega</cp:lastModifiedBy>
  <cp:revision>16</cp:revision>
  <dcterms:created xsi:type="dcterms:W3CDTF">2022-12-06T10:24:56Z</dcterms:created>
  <dcterms:modified xsi:type="dcterms:W3CDTF">2023-12-22T11:18:25Z</dcterms:modified>
</cp:coreProperties>
</file>