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83" r:id="rId7"/>
    <p:sldId id="284" r:id="rId8"/>
    <p:sldId id="285" r:id="rId9"/>
    <p:sldId id="286" r:id="rId10"/>
    <p:sldId id="287" r:id="rId11"/>
    <p:sldId id="290" r:id="rId12"/>
    <p:sldId id="289" r:id="rId13"/>
    <p:sldId id="291" r:id="rId14"/>
    <p:sldId id="292" r:id="rId15"/>
    <p:sldId id="260" r:id="rId16"/>
    <p:sldId id="261" r:id="rId17"/>
    <p:sldId id="296" r:id="rId18"/>
    <p:sldId id="262" r:id="rId19"/>
    <p:sldId id="293" r:id="rId20"/>
    <p:sldId id="263" r:id="rId21"/>
    <p:sldId id="297" r:id="rId22"/>
    <p:sldId id="299" r:id="rId23"/>
    <p:sldId id="266" r:id="rId24"/>
    <p:sldId id="294" r:id="rId25"/>
    <p:sldId id="267" r:id="rId26"/>
    <p:sldId id="295" r:id="rId27"/>
    <p:sldId id="269" r:id="rId28"/>
    <p:sldId id="270" r:id="rId29"/>
    <p:sldId id="271" r:id="rId30"/>
    <p:sldId id="272" r:id="rId31"/>
    <p:sldId id="300" r:id="rId32"/>
    <p:sldId id="273" r:id="rId33"/>
    <p:sldId id="301" r:id="rId34"/>
    <p:sldId id="315" r:id="rId35"/>
    <p:sldId id="316" r:id="rId36"/>
    <p:sldId id="274" r:id="rId37"/>
    <p:sldId id="302" r:id="rId38"/>
    <p:sldId id="303" r:id="rId39"/>
    <p:sldId id="304" r:id="rId40"/>
    <p:sldId id="305" r:id="rId41"/>
    <p:sldId id="306" r:id="rId42"/>
    <p:sldId id="307" r:id="rId43"/>
    <p:sldId id="317" r:id="rId44"/>
    <p:sldId id="275" r:id="rId45"/>
    <p:sldId id="308" r:id="rId46"/>
    <p:sldId id="276" r:id="rId47"/>
    <p:sldId id="318" r:id="rId48"/>
    <p:sldId id="278" r:id="rId49"/>
    <p:sldId id="309" r:id="rId50"/>
    <p:sldId id="310" r:id="rId51"/>
    <p:sldId id="279" r:id="rId52"/>
    <p:sldId id="311" r:id="rId53"/>
    <p:sldId id="312" r:id="rId54"/>
    <p:sldId id="280" r:id="rId55"/>
    <p:sldId id="313" r:id="rId56"/>
    <p:sldId id="281" r:id="rId57"/>
    <p:sldId id="314" r:id="rId5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GENDER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Sexe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5-4C19-8C81-AB39BCA8A27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5-4C19-8C81-AB39BCA8A27B}"/>
              </c:ext>
            </c:extLst>
          </c:dPt>
          <c:cat>
            <c:strRef>
              <c:f>Feuil1!$A$2:$A$3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8-4239-B93C-92A25C83D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1816249738694"/>
          <c:y val="0.87567279707462942"/>
          <c:w val="0.2700261305832346"/>
          <c:h val="0.10441570196925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3AA9C-7744-43EA-B858-556B65294D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446755-C944-496C-B209-ACE13CF753A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500" dirty="0" smtClean="0">
              <a:latin typeface="!SEVRA"/>
              <a:cs typeface="Times New Roman" panose="02020603050405020304" pitchFamily="18" charset="0"/>
            </a:rPr>
            <a:t> SEVERAL POSTERIOR APPROACHES</a:t>
          </a:r>
          <a:endParaRPr lang="fr-FR" sz="1500" dirty="0">
            <a:latin typeface="!SEVRA"/>
            <a:cs typeface="Times New Roman" panose="02020603050405020304" pitchFamily="18" charset="0"/>
          </a:endParaRPr>
        </a:p>
      </dgm:t>
    </dgm:pt>
    <dgm:pt modelId="{CD215901-61E0-442F-9B95-6BC5717C68EE}" type="parTrans" cxnId="{87F120D3-5AF3-4FB0-A572-51BE24522E20}">
      <dgm:prSet/>
      <dgm:spPr/>
      <dgm:t>
        <a:bodyPr/>
        <a:lstStyle/>
        <a:p>
          <a:endParaRPr lang="fr-FR"/>
        </a:p>
      </dgm:t>
    </dgm:pt>
    <dgm:pt modelId="{B49A4D09-991C-4395-9C50-B95FF2F604BD}" type="sibTrans" cxnId="{87F120D3-5AF3-4FB0-A572-51BE24522E20}">
      <dgm:prSet/>
      <dgm:spPr/>
      <dgm:t>
        <a:bodyPr/>
        <a:lstStyle/>
        <a:p>
          <a:endParaRPr lang="fr-FR"/>
        </a:p>
      </dgm:t>
    </dgm:pt>
    <dgm:pt modelId="{DF65BA70-CA16-48C6-B3F8-D716A32022C7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INTERRUPTING THE EXTENSOR SYSTREM</a:t>
          </a:r>
          <a:endParaRPr lang="fr-FR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6323B-1C6F-43BF-9F87-AF32A84B9FD5}" type="parTrans" cxnId="{1B686CE6-F795-43CD-89BF-3959825ABAA4}">
      <dgm:prSet/>
      <dgm:spPr/>
      <dgm:t>
        <a:bodyPr/>
        <a:lstStyle/>
        <a:p>
          <a:endParaRPr lang="fr-FR"/>
        </a:p>
      </dgm:t>
    </dgm:pt>
    <dgm:pt modelId="{23F3DFA0-5EA2-4CE0-816E-509E5E5F31AD}" type="sibTrans" cxnId="{1B686CE6-F795-43CD-89BF-3959825ABAA4}">
      <dgm:prSet/>
      <dgm:spPr/>
      <dgm:t>
        <a:bodyPr/>
        <a:lstStyle/>
        <a:p>
          <a:endParaRPr lang="fr-FR"/>
        </a:p>
      </dgm:t>
    </dgm:pt>
    <dgm:pt modelId="{351B1096-D55C-4466-9341-86D65F4EB129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PARATRICIPITAL</a:t>
          </a:r>
          <a:endParaRPr lang="fr-FR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ED67A-464C-407C-BF20-8C1413DD7F26}" type="parTrans" cxnId="{2E882ACE-D715-4D57-BBBF-905E3F73545C}">
      <dgm:prSet/>
      <dgm:spPr/>
      <dgm:t>
        <a:bodyPr/>
        <a:lstStyle/>
        <a:p>
          <a:endParaRPr lang="fr-FR"/>
        </a:p>
      </dgm:t>
    </dgm:pt>
    <dgm:pt modelId="{01D6176F-70DD-4BFA-8AAF-CD59FA4F49CB}" type="sibTrans" cxnId="{2E882ACE-D715-4D57-BBBF-905E3F73545C}">
      <dgm:prSet/>
      <dgm:spPr/>
      <dgm:t>
        <a:bodyPr/>
        <a:lstStyle/>
        <a:p>
          <a:endParaRPr lang="fr-FR"/>
        </a:p>
      </dgm:t>
    </dgm:pt>
    <dgm:pt modelId="{9BF4BFED-6340-4C2B-8453-B03A9113EB6D}">
      <dgm:prSet phldrT="[Texte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TRANSTRICIPITAL</a:t>
          </a:r>
          <a:endParaRPr lang="fr-FR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9023C-D500-4E56-ACDD-95BE0CEBF43F}" type="parTrans" cxnId="{B6D61F71-FC45-417B-83DF-56E7568116E9}">
      <dgm:prSet/>
      <dgm:spPr/>
      <dgm:t>
        <a:bodyPr/>
        <a:lstStyle/>
        <a:p>
          <a:endParaRPr lang="fr-FR"/>
        </a:p>
      </dgm:t>
    </dgm:pt>
    <dgm:pt modelId="{10BF50FA-B3C6-4666-B3C8-2E263F670819}" type="sibTrans" cxnId="{B6D61F71-FC45-417B-83DF-56E7568116E9}">
      <dgm:prSet/>
      <dgm:spPr/>
      <dgm:t>
        <a:bodyPr/>
        <a:lstStyle/>
        <a:p>
          <a:endParaRPr lang="fr-FR"/>
        </a:p>
      </dgm:t>
    </dgm:pt>
    <dgm:pt modelId="{C0FCCD9A-031B-484F-9F08-BFCB86F24A4C}" type="pres">
      <dgm:prSet presAssocID="{2CF3AA9C-7744-43EA-B858-556B65294D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2A22FDD-109B-4E76-B54F-82FD2212FB4B}" type="pres">
      <dgm:prSet presAssocID="{3B446755-C944-496C-B209-ACE13CF753A9}" presName="hierRoot1" presStyleCnt="0">
        <dgm:presLayoutVars>
          <dgm:hierBranch val="init"/>
        </dgm:presLayoutVars>
      </dgm:prSet>
      <dgm:spPr/>
    </dgm:pt>
    <dgm:pt modelId="{EC050DB5-3069-4FF2-ACA6-7249A4DFD841}" type="pres">
      <dgm:prSet presAssocID="{3B446755-C944-496C-B209-ACE13CF753A9}" presName="rootComposite1" presStyleCnt="0"/>
      <dgm:spPr/>
    </dgm:pt>
    <dgm:pt modelId="{EEE89CEB-E92A-4A6C-8775-3EC3FBED63C7}" type="pres">
      <dgm:prSet presAssocID="{3B446755-C944-496C-B209-ACE13CF753A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DCB44B-1593-452D-BD43-F55BCEEA51A3}" type="pres">
      <dgm:prSet presAssocID="{3B446755-C944-496C-B209-ACE13CF753A9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1941384-B2E1-48A1-B489-0BB73BC53322}" type="pres">
      <dgm:prSet presAssocID="{3B446755-C944-496C-B209-ACE13CF753A9}" presName="hierChild2" presStyleCnt="0"/>
      <dgm:spPr/>
    </dgm:pt>
    <dgm:pt modelId="{E98DAE87-1571-4946-B187-071217AB8B3B}" type="pres">
      <dgm:prSet presAssocID="{6D46323B-1C6F-43BF-9F87-AF32A84B9FD5}" presName="Name37" presStyleLbl="parChTrans1D2" presStyleIdx="0" presStyleCnt="3"/>
      <dgm:spPr/>
      <dgm:t>
        <a:bodyPr/>
        <a:lstStyle/>
        <a:p>
          <a:endParaRPr lang="fr-FR"/>
        </a:p>
      </dgm:t>
    </dgm:pt>
    <dgm:pt modelId="{4C298FB8-57C4-4803-90CC-7EAADBE7D319}" type="pres">
      <dgm:prSet presAssocID="{DF65BA70-CA16-48C6-B3F8-D716A32022C7}" presName="hierRoot2" presStyleCnt="0">
        <dgm:presLayoutVars>
          <dgm:hierBranch val="init"/>
        </dgm:presLayoutVars>
      </dgm:prSet>
      <dgm:spPr/>
    </dgm:pt>
    <dgm:pt modelId="{B98289E2-653D-4964-A90C-A7F28268AB62}" type="pres">
      <dgm:prSet presAssocID="{DF65BA70-CA16-48C6-B3F8-D716A32022C7}" presName="rootComposite" presStyleCnt="0"/>
      <dgm:spPr/>
    </dgm:pt>
    <dgm:pt modelId="{2B058149-60F4-4A84-BFA5-616C478544E9}" type="pres">
      <dgm:prSet presAssocID="{DF65BA70-CA16-48C6-B3F8-D716A32022C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86ECB31-9322-4BFB-947D-BD43BDA054D9}" type="pres">
      <dgm:prSet presAssocID="{DF65BA70-CA16-48C6-B3F8-D716A32022C7}" presName="rootConnector" presStyleLbl="node2" presStyleIdx="0" presStyleCnt="3"/>
      <dgm:spPr/>
      <dgm:t>
        <a:bodyPr/>
        <a:lstStyle/>
        <a:p>
          <a:endParaRPr lang="fr-FR"/>
        </a:p>
      </dgm:t>
    </dgm:pt>
    <dgm:pt modelId="{2C8DF1C0-15E4-4D23-9CA6-0CD5FF68AB3E}" type="pres">
      <dgm:prSet presAssocID="{DF65BA70-CA16-48C6-B3F8-D716A32022C7}" presName="hierChild4" presStyleCnt="0"/>
      <dgm:spPr/>
    </dgm:pt>
    <dgm:pt modelId="{AEA8D04E-23B0-41CD-8E04-817CA45667C5}" type="pres">
      <dgm:prSet presAssocID="{DF65BA70-CA16-48C6-B3F8-D716A32022C7}" presName="hierChild5" presStyleCnt="0"/>
      <dgm:spPr/>
    </dgm:pt>
    <dgm:pt modelId="{2F0F8D4E-F1C3-47BC-B7CD-4D4E0E9D4A10}" type="pres">
      <dgm:prSet presAssocID="{6A7ED67A-464C-407C-BF20-8C1413DD7F26}" presName="Name37" presStyleLbl="parChTrans1D2" presStyleIdx="1" presStyleCnt="3"/>
      <dgm:spPr/>
      <dgm:t>
        <a:bodyPr/>
        <a:lstStyle/>
        <a:p>
          <a:endParaRPr lang="fr-FR"/>
        </a:p>
      </dgm:t>
    </dgm:pt>
    <dgm:pt modelId="{58AB53BC-4AE0-4E0E-9BD0-8FCC201D1FF0}" type="pres">
      <dgm:prSet presAssocID="{351B1096-D55C-4466-9341-86D65F4EB129}" presName="hierRoot2" presStyleCnt="0">
        <dgm:presLayoutVars>
          <dgm:hierBranch val="init"/>
        </dgm:presLayoutVars>
      </dgm:prSet>
      <dgm:spPr/>
    </dgm:pt>
    <dgm:pt modelId="{7D63AA76-8712-4627-9086-34A0526A290B}" type="pres">
      <dgm:prSet presAssocID="{351B1096-D55C-4466-9341-86D65F4EB129}" presName="rootComposite" presStyleCnt="0"/>
      <dgm:spPr/>
    </dgm:pt>
    <dgm:pt modelId="{983DFE44-0E34-404A-B0B3-A2B7C4D5F9B0}" type="pres">
      <dgm:prSet presAssocID="{351B1096-D55C-4466-9341-86D65F4EB12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46BD59-8670-4BBF-92A9-05F4BF523208}" type="pres">
      <dgm:prSet presAssocID="{351B1096-D55C-4466-9341-86D65F4EB129}" presName="rootConnector" presStyleLbl="node2" presStyleIdx="1" presStyleCnt="3"/>
      <dgm:spPr/>
      <dgm:t>
        <a:bodyPr/>
        <a:lstStyle/>
        <a:p>
          <a:endParaRPr lang="fr-FR"/>
        </a:p>
      </dgm:t>
    </dgm:pt>
    <dgm:pt modelId="{7950CCF9-08D4-4404-ABBB-52BB29112FDD}" type="pres">
      <dgm:prSet presAssocID="{351B1096-D55C-4466-9341-86D65F4EB129}" presName="hierChild4" presStyleCnt="0"/>
      <dgm:spPr/>
    </dgm:pt>
    <dgm:pt modelId="{D3ED233A-99C3-495D-9E4E-3F1D4646D299}" type="pres">
      <dgm:prSet presAssocID="{351B1096-D55C-4466-9341-86D65F4EB129}" presName="hierChild5" presStyleCnt="0"/>
      <dgm:spPr/>
    </dgm:pt>
    <dgm:pt modelId="{C1691A89-BBAD-496A-8E1D-4A4A22930AB5}" type="pres">
      <dgm:prSet presAssocID="{9B99023C-D500-4E56-ACDD-95BE0CEBF43F}" presName="Name37" presStyleLbl="parChTrans1D2" presStyleIdx="2" presStyleCnt="3"/>
      <dgm:spPr/>
      <dgm:t>
        <a:bodyPr/>
        <a:lstStyle/>
        <a:p>
          <a:endParaRPr lang="fr-FR"/>
        </a:p>
      </dgm:t>
    </dgm:pt>
    <dgm:pt modelId="{109F1CE2-2678-4CC9-876F-A9CFA21AFF4F}" type="pres">
      <dgm:prSet presAssocID="{9BF4BFED-6340-4C2B-8453-B03A9113EB6D}" presName="hierRoot2" presStyleCnt="0">
        <dgm:presLayoutVars>
          <dgm:hierBranch val="init"/>
        </dgm:presLayoutVars>
      </dgm:prSet>
      <dgm:spPr/>
    </dgm:pt>
    <dgm:pt modelId="{2E61480A-48D8-495D-B443-AE5139D34F83}" type="pres">
      <dgm:prSet presAssocID="{9BF4BFED-6340-4C2B-8453-B03A9113EB6D}" presName="rootComposite" presStyleCnt="0"/>
      <dgm:spPr/>
    </dgm:pt>
    <dgm:pt modelId="{32ACCA3B-A850-4FED-A0C9-8CF25AB33935}" type="pres">
      <dgm:prSet presAssocID="{9BF4BFED-6340-4C2B-8453-B03A9113EB6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F331CB-F9BD-4D41-981C-B8C7ED57EE43}" type="pres">
      <dgm:prSet presAssocID="{9BF4BFED-6340-4C2B-8453-B03A9113EB6D}" presName="rootConnector" presStyleLbl="node2" presStyleIdx="2" presStyleCnt="3"/>
      <dgm:spPr/>
      <dgm:t>
        <a:bodyPr/>
        <a:lstStyle/>
        <a:p>
          <a:endParaRPr lang="fr-FR"/>
        </a:p>
      </dgm:t>
    </dgm:pt>
    <dgm:pt modelId="{16FD18F5-46F2-46DD-9979-851579726ECC}" type="pres">
      <dgm:prSet presAssocID="{9BF4BFED-6340-4C2B-8453-B03A9113EB6D}" presName="hierChild4" presStyleCnt="0"/>
      <dgm:spPr/>
    </dgm:pt>
    <dgm:pt modelId="{889E867F-9D63-4D73-B2FA-F2343782262C}" type="pres">
      <dgm:prSet presAssocID="{9BF4BFED-6340-4C2B-8453-B03A9113EB6D}" presName="hierChild5" presStyleCnt="0"/>
      <dgm:spPr/>
    </dgm:pt>
    <dgm:pt modelId="{86CE92FF-C17C-4BDA-B3B2-8D8FF0250E83}" type="pres">
      <dgm:prSet presAssocID="{3B446755-C944-496C-B209-ACE13CF753A9}" presName="hierChild3" presStyleCnt="0"/>
      <dgm:spPr/>
    </dgm:pt>
  </dgm:ptLst>
  <dgm:cxnLst>
    <dgm:cxn modelId="{2E882ACE-D715-4D57-BBBF-905E3F73545C}" srcId="{3B446755-C944-496C-B209-ACE13CF753A9}" destId="{351B1096-D55C-4466-9341-86D65F4EB129}" srcOrd="1" destOrd="0" parTransId="{6A7ED67A-464C-407C-BF20-8C1413DD7F26}" sibTransId="{01D6176F-70DD-4BFA-8AAF-CD59FA4F49CB}"/>
    <dgm:cxn modelId="{6DF24E3D-4431-458B-8D58-C56B5718395F}" type="presOf" srcId="{2CF3AA9C-7744-43EA-B858-556B65294D6D}" destId="{C0FCCD9A-031B-484F-9F08-BFCB86F24A4C}" srcOrd="0" destOrd="0" presId="urn:microsoft.com/office/officeart/2005/8/layout/orgChart1"/>
    <dgm:cxn modelId="{4CD7F338-F0BC-4A9B-9F01-507D2E9B7AA9}" type="presOf" srcId="{DF65BA70-CA16-48C6-B3F8-D716A32022C7}" destId="{A86ECB31-9322-4BFB-947D-BD43BDA054D9}" srcOrd="1" destOrd="0" presId="urn:microsoft.com/office/officeart/2005/8/layout/orgChart1"/>
    <dgm:cxn modelId="{D066255C-AE09-481F-B703-C91C74A60A9E}" type="presOf" srcId="{3B446755-C944-496C-B209-ACE13CF753A9}" destId="{EEE89CEB-E92A-4A6C-8775-3EC3FBED63C7}" srcOrd="0" destOrd="0" presId="urn:microsoft.com/office/officeart/2005/8/layout/orgChart1"/>
    <dgm:cxn modelId="{1B686CE6-F795-43CD-89BF-3959825ABAA4}" srcId="{3B446755-C944-496C-B209-ACE13CF753A9}" destId="{DF65BA70-CA16-48C6-B3F8-D716A32022C7}" srcOrd="0" destOrd="0" parTransId="{6D46323B-1C6F-43BF-9F87-AF32A84B9FD5}" sibTransId="{23F3DFA0-5EA2-4CE0-816E-509E5E5F31AD}"/>
    <dgm:cxn modelId="{B8B462E6-D0A1-42A3-B84C-06452629E323}" type="presOf" srcId="{351B1096-D55C-4466-9341-86D65F4EB129}" destId="{A946BD59-8670-4BBF-92A9-05F4BF523208}" srcOrd="1" destOrd="0" presId="urn:microsoft.com/office/officeart/2005/8/layout/orgChart1"/>
    <dgm:cxn modelId="{564F7665-6E3A-479A-8107-61000EA0E0EB}" type="presOf" srcId="{351B1096-D55C-4466-9341-86D65F4EB129}" destId="{983DFE44-0E34-404A-B0B3-A2B7C4D5F9B0}" srcOrd="0" destOrd="0" presId="urn:microsoft.com/office/officeart/2005/8/layout/orgChart1"/>
    <dgm:cxn modelId="{B6D61F71-FC45-417B-83DF-56E7568116E9}" srcId="{3B446755-C944-496C-B209-ACE13CF753A9}" destId="{9BF4BFED-6340-4C2B-8453-B03A9113EB6D}" srcOrd="2" destOrd="0" parTransId="{9B99023C-D500-4E56-ACDD-95BE0CEBF43F}" sibTransId="{10BF50FA-B3C6-4666-B3C8-2E263F670819}"/>
    <dgm:cxn modelId="{EF660584-2EF4-4ED7-A03E-AB0CCBF222EB}" type="presOf" srcId="{3B446755-C944-496C-B209-ACE13CF753A9}" destId="{E6DCB44B-1593-452D-BD43-F55BCEEA51A3}" srcOrd="1" destOrd="0" presId="urn:microsoft.com/office/officeart/2005/8/layout/orgChart1"/>
    <dgm:cxn modelId="{4EBD4C2B-D2B3-4A4C-A5AC-D424272F0FEA}" type="presOf" srcId="{6D46323B-1C6F-43BF-9F87-AF32A84B9FD5}" destId="{E98DAE87-1571-4946-B187-071217AB8B3B}" srcOrd="0" destOrd="0" presId="urn:microsoft.com/office/officeart/2005/8/layout/orgChart1"/>
    <dgm:cxn modelId="{7CE91008-0A54-4AD6-A2B0-CC51B0421300}" type="presOf" srcId="{6A7ED67A-464C-407C-BF20-8C1413DD7F26}" destId="{2F0F8D4E-F1C3-47BC-B7CD-4D4E0E9D4A10}" srcOrd="0" destOrd="0" presId="urn:microsoft.com/office/officeart/2005/8/layout/orgChart1"/>
    <dgm:cxn modelId="{2C3E8DB3-6340-475E-A8B0-F228DA48394F}" type="presOf" srcId="{9BF4BFED-6340-4C2B-8453-B03A9113EB6D}" destId="{32ACCA3B-A850-4FED-A0C9-8CF25AB33935}" srcOrd="0" destOrd="0" presId="urn:microsoft.com/office/officeart/2005/8/layout/orgChart1"/>
    <dgm:cxn modelId="{87F120D3-5AF3-4FB0-A572-51BE24522E20}" srcId="{2CF3AA9C-7744-43EA-B858-556B65294D6D}" destId="{3B446755-C944-496C-B209-ACE13CF753A9}" srcOrd="0" destOrd="0" parTransId="{CD215901-61E0-442F-9B95-6BC5717C68EE}" sibTransId="{B49A4D09-991C-4395-9C50-B95FF2F604BD}"/>
    <dgm:cxn modelId="{3F54ECC4-F491-4374-A666-83EE2C10B0F5}" type="presOf" srcId="{9B99023C-D500-4E56-ACDD-95BE0CEBF43F}" destId="{C1691A89-BBAD-496A-8E1D-4A4A22930AB5}" srcOrd="0" destOrd="0" presId="urn:microsoft.com/office/officeart/2005/8/layout/orgChart1"/>
    <dgm:cxn modelId="{B4573BF3-F3CF-4159-BF1D-A3147BEFA1A8}" type="presOf" srcId="{9BF4BFED-6340-4C2B-8453-B03A9113EB6D}" destId="{5AF331CB-F9BD-4D41-981C-B8C7ED57EE43}" srcOrd="1" destOrd="0" presId="urn:microsoft.com/office/officeart/2005/8/layout/orgChart1"/>
    <dgm:cxn modelId="{E86975F8-818D-4C15-B567-9981DDB992D7}" type="presOf" srcId="{DF65BA70-CA16-48C6-B3F8-D716A32022C7}" destId="{2B058149-60F4-4A84-BFA5-616C478544E9}" srcOrd="0" destOrd="0" presId="urn:microsoft.com/office/officeart/2005/8/layout/orgChart1"/>
    <dgm:cxn modelId="{499B4F4D-55C1-42C9-ACFF-3630457F4046}" type="presParOf" srcId="{C0FCCD9A-031B-484F-9F08-BFCB86F24A4C}" destId="{D2A22FDD-109B-4E76-B54F-82FD2212FB4B}" srcOrd="0" destOrd="0" presId="urn:microsoft.com/office/officeart/2005/8/layout/orgChart1"/>
    <dgm:cxn modelId="{0E6F2E04-9E4D-4B12-AA9C-E65F1CA5876E}" type="presParOf" srcId="{D2A22FDD-109B-4E76-B54F-82FD2212FB4B}" destId="{EC050DB5-3069-4FF2-ACA6-7249A4DFD841}" srcOrd="0" destOrd="0" presId="urn:microsoft.com/office/officeart/2005/8/layout/orgChart1"/>
    <dgm:cxn modelId="{CAC9F7EA-1B1C-49B7-931C-60638D54676B}" type="presParOf" srcId="{EC050DB5-3069-4FF2-ACA6-7249A4DFD841}" destId="{EEE89CEB-E92A-4A6C-8775-3EC3FBED63C7}" srcOrd="0" destOrd="0" presId="urn:microsoft.com/office/officeart/2005/8/layout/orgChart1"/>
    <dgm:cxn modelId="{114A1306-816D-4BC6-AEAF-6A7E072DE86C}" type="presParOf" srcId="{EC050DB5-3069-4FF2-ACA6-7249A4DFD841}" destId="{E6DCB44B-1593-452D-BD43-F55BCEEA51A3}" srcOrd="1" destOrd="0" presId="urn:microsoft.com/office/officeart/2005/8/layout/orgChart1"/>
    <dgm:cxn modelId="{B6A81DDD-9F43-4B76-8CA7-5C5EBAE0172B}" type="presParOf" srcId="{D2A22FDD-109B-4E76-B54F-82FD2212FB4B}" destId="{D1941384-B2E1-48A1-B489-0BB73BC53322}" srcOrd="1" destOrd="0" presId="urn:microsoft.com/office/officeart/2005/8/layout/orgChart1"/>
    <dgm:cxn modelId="{7F1A8CA6-1799-4809-9192-5C77264551B7}" type="presParOf" srcId="{D1941384-B2E1-48A1-B489-0BB73BC53322}" destId="{E98DAE87-1571-4946-B187-071217AB8B3B}" srcOrd="0" destOrd="0" presId="urn:microsoft.com/office/officeart/2005/8/layout/orgChart1"/>
    <dgm:cxn modelId="{DD066F2A-1FBC-46B4-95E8-FF945C0E8935}" type="presParOf" srcId="{D1941384-B2E1-48A1-B489-0BB73BC53322}" destId="{4C298FB8-57C4-4803-90CC-7EAADBE7D319}" srcOrd="1" destOrd="0" presId="urn:microsoft.com/office/officeart/2005/8/layout/orgChart1"/>
    <dgm:cxn modelId="{D4FE181F-02D2-4233-9D7B-F93E183E084E}" type="presParOf" srcId="{4C298FB8-57C4-4803-90CC-7EAADBE7D319}" destId="{B98289E2-653D-4964-A90C-A7F28268AB62}" srcOrd="0" destOrd="0" presId="urn:microsoft.com/office/officeart/2005/8/layout/orgChart1"/>
    <dgm:cxn modelId="{6B3E6C05-361C-4200-AD45-8E88C438B8DF}" type="presParOf" srcId="{B98289E2-653D-4964-A90C-A7F28268AB62}" destId="{2B058149-60F4-4A84-BFA5-616C478544E9}" srcOrd="0" destOrd="0" presId="urn:microsoft.com/office/officeart/2005/8/layout/orgChart1"/>
    <dgm:cxn modelId="{FCC89433-BAE1-4B96-BA87-5C0E06A68FFB}" type="presParOf" srcId="{B98289E2-653D-4964-A90C-A7F28268AB62}" destId="{A86ECB31-9322-4BFB-947D-BD43BDA054D9}" srcOrd="1" destOrd="0" presId="urn:microsoft.com/office/officeart/2005/8/layout/orgChart1"/>
    <dgm:cxn modelId="{941ABEAE-FBE0-4ABF-96E6-926F3EE92FB9}" type="presParOf" srcId="{4C298FB8-57C4-4803-90CC-7EAADBE7D319}" destId="{2C8DF1C0-15E4-4D23-9CA6-0CD5FF68AB3E}" srcOrd="1" destOrd="0" presId="urn:microsoft.com/office/officeart/2005/8/layout/orgChart1"/>
    <dgm:cxn modelId="{4A706491-5140-4B7E-963D-10EBAAE7E649}" type="presParOf" srcId="{4C298FB8-57C4-4803-90CC-7EAADBE7D319}" destId="{AEA8D04E-23B0-41CD-8E04-817CA45667C5}" srcOrd="2" destOrd="0" presId="urn:microsoft.com/office/officeart/2005/8/layout/orgChart1"/>
    <dgm:cxn modelId="{DE1D67E8-B539-450F-9AC4-7D3C303BEF88}" type="presParOf" srcId="{D1941384-B2E1-48A1-B489-0BB73BC53322}" destId="{2F0F8D4E-F1C3-47BC-B7CD-4D4E0E9D4A10}" srcOrd="2" destOrd="0" presId="urn:microsoft.com/office/officeart/2005/8/layout/orgChart1"/>
    <dgm:cxn modelId="{1609D70E-428B-431A-ABC6-AF36CD5C4689}" type="presParOf" srcId="{D1941384-B2E1-48A1-B489-0BB73BC53322}" destId="{58AB53BC-4AE0-4E0E-9BD0-8FCC201D1FF0}" srcOrd="3" destOrd="0" presId="urn:microsoft.com/office/officeart/2005/8/layout/orgChart1"/>
    <dgm:cxn modelId="{13073B13-B014-47B4-B806-DA7B13C9AA8C}" type="presParOf" srcId="{58AB53BC-4AE0-4E0E-9BD0-8FCC201D1FF0}" destId="{7D63AA76-8712-4627-9086-34A0526A290B}" srcOrd="0" destOrd="0" presId="urn:microsoft.com/office/officeart/2005/8/layout/orgChart1"/>
    <dgm:cxn modelId="{58A8ECD1-32E1-47A5-9043-EA669FDEFC80}" type="presParOf" srcId="{7D63AA76-8712-4627-9086-34A0526A290B}" destId="{983DFE44-0E34-404A-B0B3-A2B7C4D5F9B0}" srcOrd="0" destOrd="0" presId="urn:microsoft.com/office/officeart/2005/8/layout/orgChart1"/>
    <dgm:cxn modelId="{F14CDE2C-E089-4298-86B6-7FC7633D18A5}" type="presParOf" srcId="{7D63AA76-8712-4627-9086-34A0526A290B}" destId="{A946BD59-8670-4BBF-92A9-05F4BF523208}" srcOrd="1" destOrd="0" presId="urn:microsoft.com/office/officeart/2005/8/layout/orgChart1"/>
    <dgm:cxn modelId="{30B6614F-8BFE-453E-8156-0476E77C70DD}" type="presParOf" srcId="{58AB53BC-4AE0-4E0E-9BD0-8FCC201D1FF0}" destId="{7950CCF9-08D4-4404-ABBB-52BB29112FDD}" srcOrd="1" destOrd="0" presId="urn:microsoft.com/office/officeart/2005/8/layout/orgChart1"/>
    <dgm:cxn modelId="{00857955-20CC-4EF0-A138-070CAA41C658}" type="presParOf" srcId="{58AB53BC-4AE0-4E0E-9BD0-8FCC201D1FF0}" destId="{D3ED233A-99C3-495D-9E4E-3F1D4646D299}" srcOrd="2" destOrd="0" presId="urn:microsoft.com/office/officeart/2005/8/layout/orgChart1"/>
    <dgm:cxn modelId="{2D4AF50D-9856-4D1E-889B-66167F4F6AD1}" type="presParOf" srcId="{D1941384-B2E1-48A1-B489-0BB73BC53322}" destId="{C1691A89-BBAD-496A-8E1D-4A4A22930AB5}" srcOrd="4" destOrd="0" presId="urn:microsoft.com/office/officeart/2005/8/layout/orgChart1"/>
    <dgm:cxn modelId="{A8A354A4-98EE-46DD-910A-263302497FF7}" type="presParOf" srcId="{D1941384-B2E1-48A1-B489-0BB73BC53322}" destId="{109F1CE2-2678-4CC9-876F-A9CFA21AFF4F}" srcOrd="5" destOrd="0" presId="urn:microsoft.com/office/officeart/2005/8/layout/orgChart1"/>
    <dgm:cxn modelId="{73415BEE-309D-4D5E-B49B-E2CDDE630266}" type="presParOf" srcId="{109F1CE2-2678-4CC9-876F-A9CFA21AFF4F}" destId="{2E61480A-48D8-495D-B443-AE5139D34F83}" srcOrd="0" destOrd="0" presId="urn:microsoft.com/office/officeart/2005/8/layout/orgChart1"/>
    <dgm:cxn modelId="{46C41E8B-4D70-4223-9CA9-6F40FF7EC794}" type="presParOf" srcId="{2E61480A-48D8-495D-B443-AE5139D34F83}" destId="{32ACCA3B-A850-4FED-A0C9-8CF25AB33935}" srcOrd="0" destOrd="0" presId="urn:microsoft.com/office/officeart/2005/8/layout/orgChart1"/>
    <dgm:cxn modelId="{EA33C882-2964-47BD-8B62-3EFF4CF90025}" type="presParOf" srcId="{2E61480A-48D8-495D-B443-AE5139D34F83}" destId="{5AF331CB-F9BD-4D41-981C-B8C7ED57EE43}" srcOrd="1" destOrd="0" presId="urn:microsoft.com/office/officeart/2005/8/layout/orgChart1"/>
    <dgm:cxn modelId="{CA76B383-9872-4341-8EBE-5197A5CF7472}" type="presParOf" srcId="{109F1CE2-2678-4CC9-876F-A9CFA21AFF4F}" destId="{16FD18F5-46F2-46DD-9979-851579726ECC}" srcOrd="1" destOrd="0" presId="urn:microsoft.com/office/officeart/2005/8/layout/orgChart1"/>
    <dgm:cxn modelId="{127EE6AC-7E6B-4928-91BD-F0D66E4E4E3E}" type="presParOf" srcId="{109F1CE2-2678-4CC9-876F-A9CFA21AFF4F}" destId="{889E867F-9D63-4D73-B2FA-F2343782262C}" srcOrd="2" destOrd="0" presId="urn:microsoft.com/office/officeart/2005/8/layout/orgChart1"/>
    <dgm:cxn modelId="{8CAEAAA4-6B26-450E-A45C-BAFDE39A59D0}" type="presParOf" srcId="{D2A22FDD-109B-4E76-B54F-82FD2212FB4B}" destId="{86CE92FF-C17C-4BDA-B3B2-8D8FF0250E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91A89-BBAD-496A-8E1D-4A4A22930AB5}">
      <dsp:nvSpPr>
        <dsp:cNvPr id="0" name=""/>
        <dsp:cNvSpPr/>
      </dsp:nvSpPr>
      <dsp:spPr>
        <a:xfrm>
          <a:off x="4102315" y="2102094"/>
          <a:ext cx="2902418" cy="503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62"/>
              </a:lnTo>
              <a:lnTo>
                <a:pt x="2902418" y="251862"/>
              </a:lnTo>
              <a:lnTo>
                <a:pt x="2902418" y="503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F8D4E-F1C3-47BC-B7CD-4D4E0E9D4A10}">
      <dsp:nvSpPr>
        <dsp:cNvPr id="0" name=""/>
        <dsp:cNvSpPr/>
      </dsp:nvSpPr>
      <dsp:spPr>
        <a:xfrm>
          <a:off x="4056595" y="2102094"/>
          <a:ext cx="91440" cy="503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DAE87-1571-4946-B187-071217AB8B3B}">
      <dsp:nvSpPr>
        <dsp:cNvPr id="0" name=""/>
        <dsp:cNvSpPr/>
      </dsp:nvSpPr>
      <dsp:spPr>
        <a:xfrm>
          <a:off x="1199897" y="2102094"/>
          <a:ext cx="2902418" cy="503725"/>
        </a:xfrm>
        <a:custGeom>
          <a:avLst/>
          <a:gdLst/>
          <a:ahLst/>
          <a:cxnLst/>
          <a:rect l="0" t="0" r="0" b="0"/>
          <a:pathLst>
            <a:path>
              <a:moveTo>
                <a:pt x="2902418" y="0"/>
              </a:moveTo>
              <a:lnTo>
                <a:pt x="2902418" y="251862"/>
              </a:lnTo>
              <a:lnTo>
                <a:pt x="0" y="251862"/>
              </a:lnTo>
              <a:lnTo>
                <a:pt x="0" y="503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89CEB-E92A-4A6C-8775-3EC3FBED63C7}">
      <dsp:nvSpPr>
        <dsp:cNvPr id="0" name=""/>
        <dsp:cNvSpPr/>
      </dsp:nvSpPr>
      <dsp:spPr>
        <a:xfrm>
          <a:off x="2902969" y="902748"/>
          <a:ext cx="2398692" cy="11993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!SEVRA"/>
              <a:cs typeface="Times New Roman" panose="02020603050405020304" pitchFamily="18" charset="0"/>
            </a:rPr>
            <a:t> SEVERAL POSTERIOR APPROACHES</a:t>
          </a:r>
          <a:endParaRPr lang="fr-FR" sz="1500" kern="1200" dirty="0">
            <a:latin typeface="!SEVRA"/>
            <a:cs typeface="Times New Roman" panose="02020603050405020304" pitchFamily="18" charset="0"/>
          </a:endParaRPr>
        </a:p>
      </dsp:txBody>
      <dsp:txXfrm>
        <a:off x="2902969" y="902748"/>
        <a:ext cx="2398692" cy="1199346"/>
      </dsp:txXfrm>
    </dsp:sp>
    <dsp:sp modelId="{2B058149-60F4-4A84-BFA5-616C478544E9}">
      <dsp:nvSpPr>
        <dsp:cNvPr id="0" name=""/>
        <dsp:cNvSpPr/>
      </dsp:nvSpPr>
      <dsp:spPr>
        <a:xfrm>
          <a:off x="550" y="2605820"/>
          <a:ext cx="2398692" cy="11993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INTERRUPTING THE EXTENSOR SYSTREM</a:t>
          </a:r>
          <a:endParaRPr lang="fr-F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" y="2605820"/>
        <a:ext cx="2398692" cy="1199346"/>
      </dsp:txXfrm>
    </dsp:sp>
    <dsp:sp modelId="{983DFE44-0E34-404A-B0B3-A2B7C4D5F9B0}">
      <dsp:nvSpPr>
        <dsp:cNvPr id="0" name=""/>
        <dsp:cNvSpPr/>
      </dsp:nvSpPr>
      <dsp:spPr>
        <a:xfrm>
          <a:off x="2902969" y="2605820"/>
          <a:ext cx="2398692" cy="11993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PARATRICIPITAL</a:t>
          </a:r>
          <a:endParaRPr lang="fr-F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2969" y="2605820"/>
        <a:ext cx="2398692" cy="1199346"/>
      </dsp:txXfrm>
    </dsp:sp>
    <dsp:sp modelId="{32ACCA3B-A850-4FED-A0C9-8CF25AB33935}">
      <dsp:nvSpPr>
        <dsp:cNvPr id="0" name=""/>
        <dsp:cNvSpPr/>
      </dsp:nvSpPr>
      <dsp:spPr>
        <a:xfrm>
          <a:off x="5805387" y="2605820"/>
          <a:ext cx="2398692" cy="11993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TRANSTRICIPITAL</a:t>
          </a:r>
          <a:endParaRPr lang="fr-FR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05387" y="2605820"/>
        <a:ext cx="2398692" cy="119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0.54661</cdr:x>
      <cdr:y>0.43541</cdr:y>
    </cdr:from>
    <cdr:to>
      <cdr:x>0.714</cdr:x>
      <cdr:y>0.53058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227417" y="1754421"/>
          <a:ext cx="988352" cy="383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62 %</a:t>
          </a:r>
          <a:endParaRPr lang="fr-F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0.30351</cdr:x>
      <cdr:y>0.43529</cdr:y>
    </cdr:from>
    <cdr:to>
      <cdr:x>0.46685</cdr:x>
      <cdr:y>0.55679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1742267" y="1665835"/>
          <a:ext cx="937647" cy="464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38%</a:t>
          </a:r>
          <a:endParaRPr lang="fr-F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E8D4F-8E3B-4E63-BEE7-341BD97C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3A5131-C3E2-4E63-9B26-F0E1E77E4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ADE787-E374-4FA9-A1AA-5A41BC75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F206B-5150-446E-B126-B3352BC1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E24367-F0C5-4461-8B2A-FAE892DF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7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4432F-946C-4212-B140-B38CDA62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20583A-9953-4F17-9E33-E8D316DD7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175F6-491D-426F-87BE-729C432B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08CF1A-D14A-4961-BE71-D8B25E94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3BA44-F8BB-44F6-954E-AF67FC9E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75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9E927BD-52D3-4EE2-9CB0-32DF9BABD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639D00-646F-4299-BAF2-CA97A43C5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5DBF55-E8AB-4651-8C67-4973EF51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BF1BF9-701F-41E4-A32D-02CEE946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2FDA3-B98C-4610-9159-5BBAEAF6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83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49223-0CC5-4C4A-ACA7-18EEE3E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BF67A2-73AC-4333-A1E9-66E9FB11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B37759-1F82-49E6-87AB-26F87312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7D8ED7-8396-454F-8400-860F7D1B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7950E-6B64-412E-AD34-8EAA4A79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7D12D-F558-4CC0-B010-A563E283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FCC334-94DC-421C-A2CD-4364BBE4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5817D-36F7-4600-AD65-5AA93CDC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8377E-3DC5-4BB2-9AF7-722CF562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BEC88F-CF54-4609-AE9B-FAF5823E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566E43-3B84-4C71-89F5-9F50A0A8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8E1CA-0D89-4665-ABC6-36A3553BC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456848-DAA9-4D97-965E-AE515CA4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E3FEA0-345F-45A7-BEAB-59E0DE05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8579C8-F361-4E7C-9103-5E8784C9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7B655D-73F2-4F5F-ADC4-C27BC32D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10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4F106-F702-43D5-AF87-941C483C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F97E97-5F65-42E8-BF2A-36DCF84A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B01FC6-81F2-4162-9FFF-93D9B82D0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B6B703-6B6C-4493-99F5-400F0C1C6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9559423-1013-45F8-B10C-BE78BFFD5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142545-3EB8-47FF-AEE9-67339017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BBCE6F-4C58-4977-9E86-0FECC74F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95D008-37C0-488D-BF8A-E1CCCB43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21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49863-09B9-4EB8-B517-2A02ABF5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296434-33A7-4DB4-BA9E-98158059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0B81BD-9EE0-4B4D-9BC2-03122989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4B348E-904E-4958-88AD-FDCA9088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4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F1615C-0565-41EE-B41B-DD7FAB06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86464C-8AFA-44C5-B322-08F675E6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056BF1-EC8E-4455-909B-CEB65BA1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34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17013-6001-4254-99DF-F276E175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AAA2E5-5745-4553-9308-9341D4CD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E73693-CFEC-41E7-BA65-A5CBCD5CD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8F9604-8DFF-4BF3-9000-9EA58D34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C388F8-66EA-489A-A946-44DFA988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9A1D8A-A9F5-4B6A-AF38-ECEB969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6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5E793D-8FA1-405C-912A-DF151BE8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8132F7-54D1-42EE-B005-63D06D345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CDE25C-FD91-43EC-A334-948946E3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270EEB-C7C7-4289-9CCF-1D1153D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F5F498-610C-4190-BDAF-CD6F8AE8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539C16-D4DB-4E08-8CD2-E8EFA09A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74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C7890C-F9E5-4BB5-BF44-91C0DDA1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73C7C-5570-439A-BB88-C48DDCBEC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4F27A-65DE-40D3-9122-E191B8881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BDC4-5B8A-462D-BD71-57391B8F32CB}" type="datetimeFigureOut">
              <a:rPr lang="fr-FR" smtClean="0"/>
              <a:t>24/12/2023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D1FCC-C2E8-42DB-97D8-2119BF9D2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FFC25-806E-4BDC-845F-B8BFDC051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BAC7-78BF-4E74-BFD2-988E056F70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76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26A86-78D0-4B60-AE79-5105C9D78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6" y="1580827"/>
            <a:ext cx="7724663" cy="211552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supra and intercondylar elbow fractures: which posterior surgical approach to which type of fracture?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A6D989-617C-4311-9FF7-42C9DA48A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676" y="4269858"/>
            <a:ext cx="9144000" cy="1655762"/>
          </a:xfrm>
        </p:spPr>
        <p:txBody>
          <a:bodyPr/>
          <a:lstStyle/>
          <a:p>
            <a:pPr algn="l"/>
            <a:r>
              <a:rPr lang="fr-FR" dirty="0" smtClean="0"/>
              <a:t>Dr. KAMOUN HAITHEM</a:t>
            </a:r>
          </a:p>
          <a:p>
            <a:pPr algn="l"/>
            <a:r>
              <a:rPr lang="fr-FR" dirty="0" smtClean="0"/>
              <a:t>ORTHOPEDIC SURGERY DEPARTEMENT</a:t>
            </a:r>
          </a:p>
          <a:p>
            <a:pPr algn="l"/>
            <a:r>
              <a:rPr lang="fr-FR" dirty="0" smtClean="0"/>
              <a:t>SECURITY FORCES HOSPITAL - TUNISIA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48" y="2077097"/>
            <a:ext cx="2828925" cy="1619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6" y="-98999"/>
            <a:ext cx="914591" cy="185204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75" y="-54245"/>
            <a:ext cx="1514029" cy="18072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29" y="4043782"/>
            <a:ext cx="4357444" cy="160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857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USED 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INTERRUPTION OF EXTENSOR SYSTEM : ARTICULAR OR EXTRA ARTICULAR OSTEOTOMY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771" y="3661410"/>
            <a:ext cx="4629150" cy="26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PARATRICIPITAL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54" y="1855816"/>
            <a:ext cx="5251765" cy="3888000"/>
          </a:xfrm>
        </p:spPr>
      </p:pic>
    </p:spTree>
    <p:extLst>
      <p:ext uri="{BB962C8B-B14F-4D97-AF65-F5344CB8AC3E}">
        <p14:creationId xmlns:p14="http://schemas.microsoft.com/office/powerpoint/2010/main" val="37931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94100" y="2137367"/>
            <a:ext cx="3979862" cy="2730500"/>
            <a:chOff x="3308" y="264"/>
            <a:chExt cx="6266" cy="4301"/>
          </a:xfrm>
        </p:grpSpPr>
        <p:pic>
          <p:nvPicPr>
            <p:cNvPr id="2054" name="Picture 6" descr="E:\Voies d'abord du coude (images 1)\Voie post Gschwend 1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" y="263"/>
              <a:ext cx="3190" cy="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E:\Voies d'abord du coude (images 1)\Voie post Gschwend 2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" y="439"/>
              <a:ext cx="3049" cy="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oneTexte 5"/>
          <p:cNvSpPr txBox="1"/>
          <p:nvPr/>
        </p:nvSpPr>
        <p:spPr>
          <a:xfrm>
            <a:off x="2316996" y="960895"/>
            <a:ext cx="7454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TRANSTRICIPTAL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GSCHWEND)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4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OPERATIVE DATA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OPERATIVE X-RAY AND LAST FOLLOW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REHABILITATION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5475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FUNCTIONNAL OUTCOME VIA MAYO CLINIC SCORE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5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3539" y="1492411"/>
            <a:ext cx="40781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465B5-6E2A-4EF1-B726-1A1D70ED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41D2AB-DA3D-4CA3-BD31-9E2065A5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: FROM 17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83 years old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: 48 years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ELBOW : 26 CASES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LEFT ELBOW : 16 CASES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85A418-88FF-41B9-9EE7-FA9EE85FC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71888"/>
              </p:ext>
            </p:extLst>
          </p:nvPr>
        </p:nvGraphicFramePr>
        <p:xfrm>
          <a:off x="6044339" y="1387330"/>
          <a:ext cx="5904423" cy="402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0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0E38E36-A245-466C-98F4-DA07AD4EB62C}"/>
              </a:ext>
            </a:extLst>
          </p:cNvPr>
          <p:cNvSpPr txBox="1"/>
          <p:nvPr/>
        </p:nvSpPr>
        <p:spPr>
          <a:xfrm>
            <a:off x="1039265" y="49528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single case of preoperative radial nerve palsy</a:t>
            </a:r>
            <a:endParaRPr lang="fr-FR" dirty="0"/>
          </a:p>
        </p:txBody>
      </p:sp>
      <p:pic>
        <p:nvPicPr>
          <p:cNvPr id="10" name="image1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3447" y="1532573"/>
            <a:ext cx="4616450" cy="26955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63447" y="308207"/>
            <a:ext cx="10222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72200" y="3017520"/>
            <a:ext cx="5641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AND DOMESTIC ACCIDENT ARE CAUSING 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FRACTURES.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LESION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1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199" y="1510119"/>
            <a:ext cx="3523809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8085D83-536D-4338-930A-BAAB588E9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547953"/>
              </p:ext>
            </p:extLst>
          </p:nvPr>
        </p:nvGraphicFramePr>
        <p:xfrm>
          <a:off x="1106476" y="1553567"/>
          <a:ext cx="5664201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67">
                  <a:extLst>
                    <a:ext uri="{9D8B030D-6E8A-4147-A177-3AD203B41FA5}">
                      <a16:colId xmlns:a16="http://schemas.microsoft.com/office/drawing/2014/main" val="3581740800"/>
                    </a:ext>
                  </a:extLst>
                </a:gridCol>
                <a:gridCol w="1888067">
                  <a:extLst>
                    <a:ext uri="{9D8B030D-6E8A-4147-A177-3AD203B41FA5}">
                      <a16:colId xmlns:a16="http://schemas.microsoft.com/office/drawing/2014/main" val="2922965481"/>
                    </a:ext>
                  </a:extLst>
                </a:gridCol>
                <a:gridCol w="1888067">
                  <a:extLst>
                    <a:ext uri="{9D8B030D-6E8A-4147-A177-3AD203B41FA5}">
                      <a16:colId xmlns:a16="http://schemas.microsoft.com/office/drawing/2014/main" val="892977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7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7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9079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88720" y="402336"/>
            <a:ext cx="53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FRACTURE TYPE 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02647"/>
              </p:ext>
            </p:extLst>
          </p:nvPr>
        </p:nvGraphicFramePr>
        <p:xfrm>
          <a:off x="667512" y="822282"/>
          <a:ext cx="11210545" cy="106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2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31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FIRST 24 HOURS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72 HOURS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ANESTHESIA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LATERAL DECUBITUS AND FLEXED ELBOW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fr-FR" baseline="0" dirty="0" smtClean="0"/>
                        <a:t> % 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88 %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image1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891" y="2716213"/>
            <a:ext cx="5119370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5D9FF-A789-482B-835B-D1453D14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871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C8CD9-AB9C-4F9D-B6A6-0B0916203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5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 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fractures in adults.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prognosis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difficult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good exposure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18573"/>
              </p:ext>
            </p:extLst>
          </p:nvPr>
        </p:nvGraphicFramePr>
        <p:xfrm>
          <a:off x="2032000" y="2167466"/>
          <a:ext cx="81280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TOURNIQUET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TRANSOLECRANIAL</a:t>
                      </a:r>
                    </a:p>
                    <a:p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PARA/TRANS TRICIPTAL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( 90 MIN)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fr-FR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33 %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93 % BY MAYO CLINIC DURING 21 DAYS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</a:p>
          <a:p>
            <a:pPr marL="0" indent="0">
              <a:buNone/>
            </a:pPr>
            <a:endParaRPr lang="fr-FR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73 % OF PATIENTS HAD REHABILITATION FOR VARIABLE DURATION (60 TO 120 DAYS) STARTED IMMEDIATELY IN 33% OF CASES.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7971C4-B8B4-4E60-A176-7D65D7EE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D59F58-603D-40DF-9E4F-F6D1EDCDD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atients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undergoing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transolecranial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46057AF-EFFA-4534-8BC2-19838C1D6F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6320" y="2888774"/>
          <a:ext cx="812800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185206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97853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ulnar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paralysis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ulnar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sensory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deficit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579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site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64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postoperative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stiffness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2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u="sng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olecranon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pseudarthrosis</a:t>
                      </a:r>
                      <a:endParaRPr lang="fr-FR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25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u="sng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DISCOMFORT</a:t>
                      </a:r>
                      <a:endParaRPr lang="fr-FR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64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5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319F0D-C9B4-45EC-AC11-847802A9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819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in patients undergoing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paratricipital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transtricipital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9D9E98F-DD9A-41D9-A4AE-1BDFF59BC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49868"/>
              </p:ext>
            </p:extLst>
          </p:nvPr>
        </p:nvGraphicFramePr>
        <p:xfrm>
          <a:off x="1876552" y="2522411"/>
          <a:ext cx="8128000" cy="2961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381313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12958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radial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paralysis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4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site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58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displacement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algodystrophy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7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elbow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stiffness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99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humerus</a:t>
                      </a:r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pseudarthrosis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751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u="sng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r>
                        <a:rPr lang="fr-FR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DISCOMFORT</a:t>
                      </a:r>
                      <a:endParaRPr lang="fr-FR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9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osteoma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3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272" y="2233422"/>
            <a:ext cx="4511040" cy="31775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64224" y="2679192"/>
            <a:ext cx="522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POST OP PAIN IS MORE  </a:t>
            </a:r>
          </a:p>
          <a:p>
            <a:endParaRPr lang="fr-FR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C3 TYPE FRACTURES </a:t>
            </a:r>
            <a:endParaRPr lang="fr-FR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" y="411480"/>
            <a:ext cx="998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OP PAIN ASSESSEMENT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169" y="1306766"/>
            <a:ext cx="4964430" cy="36226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632" y="402336"/>
            <a:ext cx="723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OP MOBILITY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28932"/>
              </p:ext>
            </p:extLst>
          </p:nvPr>
        </p:nvGraphicFramePr>
        <p:xfrm>
          <a:off x="5794883" y="2272506"/>
          <a:ext cx="5759450" cy="14077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22225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Secteur</a:t>
                      </a:r>
                      <a:r>
                        <a:rPr lang="fr-FR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&gt;100°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419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Secteur</a:t>
                      </a:r>
                      <a:r>
                        <a:rPr lang="fr-FR" sz="140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50°</a:t>
                      </a:r>
                      <a:r>
                        <a:rPr lang="fr-FR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fr-FR" sz="140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100°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0665" marR="333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Secteur</a:t>
                      </a:r>
                      <a:r>
                        <a:rPr lang="fr-FR" sz="1400" spc="-2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&lt;50°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39433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  <a:r>
                        <a:rPr lang="fr-FR" sz="1400" b="1" u="sng" spc="-1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400" b="1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22098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4066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fr-FR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33337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943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  <a:r>
                        <a:rPr lang="fr-FR" sz="140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22098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4066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333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3943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  <a:r>
                        <a:rPr lang="fr-FR" sz="1400" u="sng" spc="-1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u="sng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1400" u="sng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9390" marR="22098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4790" marR="24066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8760" marR="33337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fr-FR" sz="1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 CLINIC SCORE POST OP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4580" y="2252682"/>
            <a:ext cx="5457143" cy="28571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85432" y="2441448"/>
            <a:ext cx="511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ALMOST 91 % GOOD AND EXCELLENT RESULT.</a:t>
            </a:r>
          </a:p>
          <a:p>
            <a:r>
              <a:rPr lang="fr-FR" dirty="0" smtClean="0"/>
              <a:t>ONLY 2% BAD RESULT.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8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7F5F7-5121-4B34-8062-3DCF9FC9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DEPENDING ON FRACTURE TYPE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FA0EE14-7EF5-4B68-91FB-EB40F8D99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77094"/>
              </p:ext>
            </p:extLst>
          </p:nvPr>
        </p:nvGraphicFramePr>
        <p:xfrm>
          <a:off x="619125" y="1920239"/>
          <a:ext cx="6273038" cy="18246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9750">
                  <a:extLst>
                    <a:ext uri="{9D8B030D-6E8A-4147-A177-3AD203B41FA5}">
                      <a16:colId xmlns:a16="http://schemas.microsoft.com/office/drawing/2014/main" val="2541040646"/>
                    </a:ext>
                  </a:extLst>
                </a:gridCol>
                <a:gridCol w="1455029">
                  <a:extLst>
                    <a:ext uri="{9D8B030D-6E8A-4147-A177-3AD203B41FA5}">
                      <a16:colId xmlns:a16="http://schemas.microsoft.com/office/drawing/2014/main" val="539531919"/>
                    </a:ext>
                  </a:extLst>
                </a:gridCol>
                <a:gridCol w="1786650">
                  <a:extLst>
                    <a:ext uri="{9D8B030D-6E8A-4147-A177-3AD203B41FA5}">
                      <a16:colId xmlns:a16="http://schemas.microsoft.com/office/drawing/2014/main" val="3748845102"/>
                    </a:ext>
                  </a:extLst>
                </a:gridCol>
                <a:gridCol w="1221609">
                  <a:extLst>
                    <a:ext uri="{9D8B030D-6E8A-4147-A177-3AD203B41FA5}">
                      <a16:colId xmlns:a16="http://schemas.microsoft.com/office/drawing/2014/main" val="378230175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algn="l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504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Olecraniotomy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 marR="31432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olecraniotomy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2470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93798"/>
                  </a:ext>
                </a:extLst>
              </a:tr>
              <a:tr h="332277">
                <a:tc>
                  <a:txBody>
                    <a:bodyPr/>
                    <a:lstStyle/>
                    <a:p>
                      <a:pPr marL="514985" marR="57975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4986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811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24701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681043"/>
                  </a:ext>
                </a:extLst>
              </a:tr>
              <a:tr h="332917">
                <a:tc>
                  <a:txBody>
                    <a:bodyPr/>
                    <a:lstStyle/>
                    <a:p>
                      <a:pPr marL="514985" marR="5797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spcBef>
                          <a:spcPts val="390"/>
                        </a:spcBef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8115" algn="ctr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36855" algn="ctr">
                        <a:spcBef>
                          <a:spcPts val="390"/>
                        </a:spcBef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89759"/>
                  </a:ext>
                </a:extLst>
              </a:tr>
              <a:tr h="334838">
                <a:tc>
                  <a:txBody>
                    <a:bodyPr/>
                    <a:lstStyle/>
                    <a:p>
                      <a:pPr marL="514985" marR="57975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4986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81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2470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61058"/>
                  </a:ext>
                </a:extLst>
              </a:tr>
              <a:tr h="330356">
                <a:tc>
                  <a:txBody>
                    <a:bodyPr/>
                    <a:lstStyle/>
                    <a:p>
                      <a:pPr marL="516255" marR="5797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4986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31432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2470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3798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962775" y="2066925"/>
            <a:ext cx="49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78,9 % OF C3 FRACTURES ARE TREATED BY OLECRANIOTOMY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38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927E0-5291-4797-9A4B-33E91BC5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 CLINIC SCORE DEPENDING ON FRACTURE TYPE 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9AD17BBC-09E9-44EF-9ACB-49A70558B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780270"/>
              </p:ext>
            </p:extLst>
          </p:nvPr>
        </p:nvGraphicFramePr>
        <p:xfrm>
          <a:off x="838200" y="2124075"/>
          <a:ext cx="7124700" cy="19577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8225">
                  <a:extLst>
                    <a:ext uri="{9D8B030D-6E8A-4147-A177-3AD203B41FA5}">
                      <a16:colId xmlns:a16="http://schemas.microsoft.com/office/drawing/2014/main" val="14043124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82402713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71350268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81791658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891648519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779587625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l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22860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bad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2410" marR="28130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2901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2622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2673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159944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273050" marR="35687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733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56875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273050" marR="35687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ctr">
                        <a:spcBef>
                          <a:spcPts val="390"/>
                        </a:spcBef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spcBef>
                          <a:spcPts val="390"/>
                        </a:spcBef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spcBef>
                          <a:spcPts val="390"/>
                        </a:spcBef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47880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273050" marR="35687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26162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73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841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273050" marR="35750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97155" algn="ctr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spcBef>
                          <a:spcPts val="390"/>
                        </a:spcBef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2901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26162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7970" marR="2673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6292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14400" y="4286250"/>
            <a:ext cx="1022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GOOD AND EXCELLENT </a:t>
            </a:r>
            <a:r>
              <a:rPr lang="fr-FR" dirty="0" smtClean="0"/>
              <a:t>RESULTS :</a:t>
            </a:r>
            <a:endParaRPr lang="fr-FR" dirty="0"/>
          </a:p>
          <a:p>
            <a:r>
              <a:rPr lang="fr-FR" dirty="0" smtClean="0"/>
              <a:t>FOR C1 TYPE :  94 % </a:t>
            </a:r>
          </a:p>
          <a:p>
            <a:r>
              <a:rPr lang="fr-FR" dirty="0" smtClean="0"/>
              <a:t>FOR C3 TYPE : 84 %       </a:t>
            </a:r>
          </a:p>
          <a:p>
            <a:r>
              <a:rPr lang="fr-FR" dirty="0" smtClean="0"/>
              <a:t>FOR C2 TYPE : 100 %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1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4BE0B-931E-46DD-AE5F-858FFA5B0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175"/>
            <a:ext cx="11353800" cy="1325563"/>
          </a:xfrm>
        </p:spPr>
        <p:txBody>
          <a:bodyPr>
            <a:normAutofit/>
          </a:bodyPr>
          <a:lstStyle/>
          <a:p>
            <a:pPr marL="1059180" marR="1099185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Mobility sectors affected by the approach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used</a:t>
            </a:r>
            <a:endParaRPr lang="fr-FR" sz="3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940F1ED-BE3E-4C3B-B063-45173F73C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911614"/>
              </p:ext>
            </p:extLst>
          </p:nvPr>
        </p:nvGraphicFramePr>
        <p:xfrm>
          <a:off x="828675" y="2287722"/>
          <a:ext cx="6981825" cy="1402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88977">
                  <a:extLst>
                    <a:ext uri="{9D8B030D-6E8A-4147-A177-3AD203B41FA5}">
                      <a16:colId xmlns:a16="http://schemas.microsoft.com/office/drawing/2014/main" val="2709981393"/>
                    </a:ext>
                  </a:extLst>
                </a:gridCol>
                <a:gridCol w="1196353">
                  <a:extLst>
                    <a:ext uri="{9D8B030D-6E8A-4147-A177-3AD203B41FA5}">
                      <a16:colId xmlns:a16="http://schemas.microsoft.com/office/drawing/2014/main" val="1478471788"/>
                    </a:ext>
                  </a:extLst>
                </a:gridCol>
                <a:gridCol w="2125776">
                  <a:extLst>
                    <a:ext uri="{9D8B030D-6E8A-4147-A177-3AD203B41FA5}">
                      <a16:colId xmlns:a16="http://schemas.microsoft.com/office/drawing/2014/main" val="2889093081"/>
                    </a:ext>
                  </a:extLst>
                </a:gridCol>
                <a:gridCol w="1470719">
                  <a:extLst>
                    <a:ext uri="{9D8B030D-6E8A-4147-A177-3AD203B41FA5}">
                      <a16:colId xmlns:a16="http://schemas.microsoft.com/office/drawing/2014/main" val="1674280634"/>
                    </a:ext>
                  </a:extLst>
                </a:gridCol>
              </a:tblGrid>
              <a:tr h="516255">
                <a:tc>
                  <a:txBody>
                    <a:bodyPr/>
                    <a:lstStyle/>
                    <a:p>
                      <a:pPr algn="l">
                        <a:spcBef>
                          <a:spcPts val="390"/>
                        </a:spcBef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1758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&gt; 100°.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20510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Sector between 50° and 100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31369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Sector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202759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88900" algn="l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Transolecranial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7589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203835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313690" algn="ctr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9575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329565" marR="323215" indent="-213360" algn="l">
                        <a:lnSpc>
                          <a:spcPct val="15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Para//</a:t>
                      </a:r>
                      <a:r>
                        <a:rPr lang="fr-FR" sz="1600" dirty="0" err="1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transtricipital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marR="1758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2038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31369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2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549109736"/>
              </p:ext>
            </p:extLst>
          </p:nvPr>
        </p:nvGraphicFramePr>
        <p:xfrm>
          <a:off x="1799525" y="709747"/>
          <a:ext cx="8204631" cy="470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AD014-B19E-452E-B260-60BC3509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Approach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Mayo Clinic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score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C4F2484-7EDA-44B7-A6E9-A20F26A68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298416"/>
              </p:ext>
            </p:extLst>
          </p:nvPr>
        </p:nvGraphicFramePr>
        <p:xfrm>
          <a:off x="666750" y="1815738"/>
          <a:ext cx="7258050" cy="21988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8275">
                  <a:extLst>
                    <a:ext uri="{9D8B030D-6E8A-4147-A177-3AD203B41FA5}">
                      <a16:colId xmlns:a16="http://schemas.microsoft.com/office/drawing/2014/main" val="1117766718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594875713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31044125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39868671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639412528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676755078"/>
                    </a:ext>
                  </a:extLst>
                </a:gridCol>
              </a:tblGrid>
              <a:tr h="564362">
                <a:tc gridSpan="2">
                  <a:txBody>
                    <a:bodyPr/>
                    <a:lstStyle/>
                    <a:p>
                      <a:pPr marL="117475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       Bad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1625" marR="28956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27749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5209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50190" marR="27495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56842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57150" marR="24511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olecraniotomy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59715" algn="l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27749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5146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7495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87411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marL="69850" marR="254635" indent="324485"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fr-FR" sz="1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dirty="0" err="1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olecraniotomy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59715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60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7495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3305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56515" marR="2451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59715" algn="l">
                        <a:spcBef>
                          <a:spcPts val="390"/>
                        </a:spcBef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spcBef>
                          <a:spcPts val="390"/>
                        </a:spcBef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6385" marR="2774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25146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749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56809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534400" y="2409825"/>
            <a:ext cx="201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93%</a:t>
            </a:r>
          </a:p>
          <a:p>
            <a:endParaRPr lang="fr-FR" dirty="0"/>
          </a:p>
          <a:p>
            <a:r>
              <a:rPr lang="fr-FR" dirty="0" smtClean="0"/>
              <a:t> 86%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9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FINDINGS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82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FOR 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C3 TYPE : GOOD AND EXCELLENT RESULTS IS ACHEIVED BY   OLECRANOTOMY ( 86% VS 75%)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C1 TYPE : THE OPPOSITE ( 58 % VS 30 % )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C2 TYPE : NO DIFFERENCE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8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785F8F-31DA-4454-86D7-3986AEF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ED0A272-29A9-44A3-BC94-F626010A5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9973"/>
              </p:ext>
            </p:extLst>
          </p:nvPr>
        </p:nvGraphicFramePr>
        <p:xfrm>
          <a:off x="838200" y="1690688"/>
          <a:ext cx="5849620" cy="20999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8140">
                  <a:extLst>
                    <a:ext uri="{9D8B030D-6E8A-4147-A177-3AD203B41FA5}">
                      <a16:colId xmlns:a16="http://schemas.microsoft.com/office/drawing/2014/main" val="3652332075"/>
                    </a:ext>
                  </a:extLst>
                </a:gridCol>
                <a:gridCol w="1410335">
                  <a:extLst>
                    <a:ext uri="{9D8B030D-6E8A-4147-A177-3AD203B41FA5}">
                      <a16:colId xmlns:a16="http://schemas.microsoft.com/office/drawing/2014/main" val="1113417537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17679130"/>
                    </a:ext>
                  </a:extLst>
                </a:gridCol>
                <a:gridCol w="1442720">
                  <a:extLst>
                    <a:ext uri="{9D8B030D-6E8A-4147-A177-3AD203B41FA5}">
                      <a16:colId xmlns:a16="http://schemas.microsoft.com/office/drawing/2014/main" val="1732096177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254635" marR="421005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215" marR="3740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Headcount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28384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30416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91834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254635" marR="42227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Mohsni</a:t>
                      </a:r>
                      <a:r>
                        <a:rPr lang="fr-FR" sz="1000" b="1" spc="-2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215" marR="37147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28194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30289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328026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254635" marR="4222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Lahrach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215" marR="3714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28194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3028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894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67640" algn="l">
                        <a:spcBef>
                          <a:spcPts val="390"/>
                        </a:spcBef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J.A</a:t>
                      </a:r>
                      <a:r>
                        <a:rPr lang="fr-FR" sz="1000" b="1" spc="-2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Fernàndez</a:t>
                      </a:r>
                      <a:r>
                        <a:rPr lang="fr-FR" sz="1000" b="1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215" marR="3714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ctr">
                        <a:spcBef>
                          <a:spcPts val="390"/>
                        </a:spcBef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spcBef>
                          <a:spcPts val="390"/>
                        </a:spcBef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03561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254635" marR="42227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Pajarinen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3215" marR="37147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30289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93498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254635" marR="42100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Our Study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23215" marR="3714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76555" marR="28194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115" marR="30289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548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8EAFB06-4F79-4236-BDC8-E18AA4DE62EA}"/>
              </a:ext>
            </a:extLst>
          </p:cNvPr>
          <p:cNvSpPr txBox="1"/>
          <p:nvPr/>
        </p:nvSpPr>
        <p:spPr>
          <a:xfrm>
            <a:off x="919480" y="4180786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Distribution of supra- and inter condylar fractures by sex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5D4B321-60AB-452A-A008-49DD692C4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08263"/>
              </p:ext>
            </p:extLst>
          </p:nvPr>
        </p:nvGraphicFramePr>
        <p:xfrm>
          <a:off x="6915150" y="1690688"/>
          <a:ext cx="5005940" cy="24698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0112">
                  <a:extLst>
                    <a:ext uri="{9D8B030D-6E8A-4147-A177-3AD203B41FA5}">
                      <a16:colId xmlns:a16="http://schemas.microsoft.com/office/drawing/2014/main" val="1964454973"/>
                    </a:ext>
                  </a:extLst>
                </a:gridCol>
                <a:gridCol w="2465828">
                  <a:extLst>
                    <a:ext uri="{9D8B030D-6E8A-4147-A177-3AD203B41FA5}">
                      <a16:colId xmlns:a16="http://schemas.microsoft.com/office/drawing/2014/main" val="1236675353"/>
                    </a:ext>
                  </a:extLst>
                </a:gridCol>
              </a:tblGrid>
              <a:tr h="391214">
                <a:tc>
                  <a:txBody>
                    <a:bodyPr/>
                    <a:lstStyle/>
                    <a:p>
                      <a:pPr marL="899795" marR="93345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7260" marR="96837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Age </a:t>
                      </a:r>
                      <a:r>
                        <a:rPr lang="fr-FR" sz="9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389424"/>
                  </a:ext>
                </a:extLst>
              </a:tr>
              <a:tr h="281144">
                <a:tc>
                  <a:txBody>
                    <a:bodyPr/>
                    <a:lstStyle/>
                    <a:p>
                      <a:pPr marL="899795" marR="93345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Mohsni</a:t>
                      </a:r>
                      <a:r>
                        <a:rPr lang="fr-FR" sz="900" b="1" spc="-1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5355" marR="96837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fr-FR" sz="900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28663"/>
                  </a:ext>
                </a:extLst>
              </a:tr>
              <a:tr h="283311">
                <a:tc>
                  <a:txBody>
                    <a:bodyPr/>
                    <a:lstStyle/>
                    <a:p>
                      <a:pPr marL="898525" marR="9353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Pajarinen</a:t>
                      </a:r>
                      <a:r>
                        <a:rPr lang="fr-FR" sz="900" b="1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5355" marR="968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fr-FR" sz="900" spc="-1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38001"/>
                  </a:ext>
                </a:extLst>
              </a:tr>
              <a:tr h="391214">
                <a:tc>
                  <a:txBody>
                    <a:bodyPr/>
                    <a:lstStyle/>
                    <a:p>
                      <a:pPr marL="899795" marR="9353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EK</a:t>
                      </a:r>
                      <a:r>
                        <a:rPr lang="fr-FR" sz="900" b="1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9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Goldwasser</a:t>
                      </a:r>
                      <a:r>
                        <a:rPr lang="fr-FR" sz="900" b="1" spc="-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5355" marR="968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26675"/>
                  </a:ext>
                </a:extLst>
              </a:tr>
              <a:tr h="283311">
                <a:tc>
                  <a:txBody>
                    <a:bodyPr/>
                    <a:lstStyle/>
                    <a:p>
                      <a:pPr marL="899795" marR="93535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G.chen</a:t>
                      </a:r>
                      <a:r>
                        <a:rPr lang="fr-FR" sz="900" b="1" spc="-1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8720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44.5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51258"/>
                  </a:ext>
                </a:extLst>
              </a:tr>
              <a:tr h="281685">
                <a:tc>
                  <a:txBody>
                    <a:bodyPr/>
                    <a:lstStyle/>
                    <a:p>
                      <a:pPr marL="898525" marR="9353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Proust</a:t>
                      </a:r>
                      <a:r>
                        <a:rPr lang="fr-FR" sz="900" b="1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5355" marR="968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340470"/>
                  </a:ext>
                </a:extLst>
              </a:tr>
              <a:tr h="283311">
                <a:tc>
                  <a:txBody>
                    <a:bodyPr/>
                    <a:lstStyle/>
                    <a:p>
                      <a:pPr marL="899795" marR="93535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Lahrach</a:t>
                      </a:r>
                      <a:r>
                        <a:rPr lang="fr-FR" sz="900" b="1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5355" marR="968375" algn="ctr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04895"/>
                  </a:ext>
                </a:extLst>
              </a:tr>
              <a:tr h="274643">
                <a:tc>
                  <a:txBody>
                    <a:bodyPr/>
                    <a:lstStyle/>
                    <a:p>
                      <a:pPr marL="899795" marR="93535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Our</a:t>
                      </a:r>
                      <a:r>
                        <a:rPr lang="fr-FR" sz="900" b="1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900" b="1" baseline="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fr-FR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35355" marR="96837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5887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3E43179-1C17-4623-9A79-AFEFC6CCBB58}"/>
              </a:ext>
            </a:extLst>
          </p:cNvPr>
          <p:cNvSpPr txBox="1"/>
          <p:nvPr/>
        </p:nvSpPr>
        <p:spPr>
          <a:xfrm>
            <a:off x="6930389" y="4180786"/>
            <a:ext cx="499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Average age for supra- and inter-condylar elbow fractures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00125" y="4933950"/>
            <a:ext cx="782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Young people -&gt; MALE +++ ( PUBLIC ROAD ACCIDENT)</a:t>
            </a:r>
          </a:p>
          <a:p>
            <a:r>
              <a:rPr lang="fr-FR" dirty="0" smtClean="0"/>
              <a:t>ELDERY -&gt; FEMALE +++ ( DOMESTIC ACCIDENT)</a:t>
            </a:r>
          </a:p>
        </p:txBody>
      </p:sp>
    </p:spTree>
    <p:extLst>
      <p:ext uri="{BB962C8B-B14F-4D97-AF65-F5344CB8AC3E}">
        <p14:creationId xmlns:p14="http://schemas.microsoft.com/office/powerpoint/2010/main" val="2009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skin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functionnal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rare but must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neglected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Nerve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operative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rare but must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ray face and profil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CT scan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management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fractures.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Muller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Allgower's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AO classification according to different studies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761" y="1894114"/>
            <a:ext cx="5120096" cy="22595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747" y="1690688"/>
            <a:ext cx="5135322" cy="30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5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Muller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Allgower's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AO classification according to different studies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82" y="1951945"/>
            <a:ext cx="5744663" cy="23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9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3DC2-9D41-4BAF-B8DF-392E116B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Muller and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Allgower's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AO classification according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different studies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F32D7AE-3366-408E-9586-EA47642D0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95748"/>
              </p:ext>
            </p:extLst>
          </p:nvPr>
        </p:nvGraphicFramePr>
        <p:xfrm>
          <a:off x="838200" y="2116182"/>
          <a:ext cx="5850890" cy="23258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5605">
                  <a:extLst>
                    <a:ext uri="{9D8B030D-6E8A-4147-A177-3AD203B41FA5}">
                      <a16:colId xmlns:a16="http://schemas.microsoft.com/office/drawing/2014/main" val="1765123436"/>
                    </a:ext>
                  </a:extLst>
                </a:gridCol>
                <a:gridCol w="1258570">
                  <a:extLst>
                    <a:ext uri="{9D8B030D-6E8A-4147-A177-3AD203B41FA5}">
                      <a16:colId xmlns:a16="http://schemas.microsoft.com/office/drawing/2014/main" val="2446887668"/>
                    </a:ext>
                  </a:extLst>
                </a:gridCol>
                <a:gridCol w="1462405">
                  <a:extLst>
                    <a:ext uri="{9D8B030D-6E8A-4147-A177-3AD203B41FA5}">
                      <a16:colId xmlns:a16="http://schemas.microsoft.com/office/drawing/2014/main" val="488283358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298546112"/>
                    </a:ext>
                  </a:extLst>
                </a:gridCol>
              </a:tblGrid>
              <a:tr h="682903">
                <a:tc>
                  <a:txBody>
                    <a:bodyPr/>
                    <a:lstStyle/>
                    <a:p>
                      <a:pPr marL="476885" marR="440055" indent="-234950"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Author</a:t>
                      </a: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/type of fracture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5135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4706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C2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6270" marR="63690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57465"/>
                  </a:ext>
                </a:extLst>
              </a:tr>
              <a:tr h="329087">
                <a:tc>
                  <a:txBody>
                    <a:bodyPr/>
                    <a:lstStyle/>
                    <a:p>
                      <a:pPr marL="300355" marR="502285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C.Allend</a:t>
                      </a:r>
                      <a:r>
                        <a:rPr lang="fr-FR" sz="1000" b="1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94030" algn="l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9765" algn="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6270" marR="63627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3738"/>
                  </a:ext>
                </a:extLst>
              </a:tr>
              <a:tr h="331623">
                <a:tc>
                  <a:txBody>
                    <a:bodyPr/>
                    <a:lstStyle/>
                    <a:p>
                      <a:pPr marL="300355" marR="50228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R.Gupta</a:t>
                      </a:r>
                      <a:r>
                        <a:rPr lang="fr-FR" sz="1000" b="1" spc="-2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976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6270" marR="63627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1851"/>
                  </a:ext>
                </a:extLst>
              </a:tr>
              <a:tr h="329721">
                <a:tc>
                  <a:txBody>
                    <a:bodyPr/>
                    <a:lstStyle/>
                    <a:p>
                      <a:pPr marL="299085" marR="50228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G.Chen</a:t>
                      </a:r>
                      <a:r>
                        <a:rPr lang="fr-FR" sz="1000" b="1" spc="-2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spcBef>
                          <a:spcPts val="390"/>
                        </a:spcBef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9765" algn="r">
                        <a:spcBef>
                          <a:spcPts val="390"/>
                        </a:spcBef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6270" marR="63627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051048"/>
                  </a:ext>
                </a:extLst>
              </a:tr>
              <a:tr h="331623">
                <a:tc>
                  <a:txBody>
                    <a:bodyPr/>
                    <a:lstStyle/>
                    <a:p>
                      <a:pPr marL="300355" marR="50228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Mohsni</a:t>
                      </a:r>
                      <a:r>
                        <a:rPr lang="fr-FR" sz="1000" b="1" spc="-2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5976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401205"/>
                  </a:ext>
                </a:extLst>
              </a:tr>
              <a:tr h="320844">
                <a:tc>
                  <a:txBody>
                    <a:bodyPr/>
                    <a:lstStyle/>
                    <a:p>
                      <a:pPr marL="300355" marR="50101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Our study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9105" algn="l">
                        <a:spcBef>
                          <a:spcPts val="390"/>
                        </a:spcBef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2785" algn="r">
                        <a:spcBef>
                          <a:spcPts val="390"/>
                        </a:spcBef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6270" marR="63627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0056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E54FFD8D-3637-4CA7-B9F4-CEF21190D8EB}"/>
              </a:ext>
            </a:extLst>
          </p:cNvPr>
          <p:cNvSpPr txBox="1"/>
          <p:nvPr/>
        </p:nvSpPr>
        <p:spPr>
          <a:xfrm>
            <a:off x="1994535" y="5165884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9180" algn="just"/>
            <a:endParaRPr lang="fr-FR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02936" y="2745251"/>
            <a:ext cx="553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FRACTURE TYPE -&gt; THERAPEUTIC INDICATION -&gt; FUNCTIONNAL OUTCOME REGARDLESS OF SURGICAL APPROACH</a:t>
            </a:r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12695"/>
              </p:ext>
            </p:extLst>
          </p:nvPr>
        </p:nvGraphicFramePr>
        <p:xfrm>
          <a:off x="838198" y="5000143"/>
          <a:ext cx="971368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653">
                  <a:extLst>
                    <a:ext uri="{9D8B030D-6E8A-4147-A177-3AD203B41FA5}">
                      <a16:colId xmlns:a16="http://schemas.microsoft.com/office/drawing/2014/main" val="1883030416"/>
                    </a:ext>
                  </a:extLst>
                </a:gridCol>
                <a:gridCol w="1985191">
                  <a:extLst>
                    <a:ext uri="{9D8B030D-6E8A-4147-A177-3AD203B41FA5}">
                      <a16:colId xmlns:a16="http://schemas.microsoft.com/office/drawing/2014/main" val="1684410158"/>
                    </a:ext>
                  </a:extLst>
                </a:gridCol>
                <a:gridCol w="2428422">
                  <a:extLst>
                    <a:ext uri="{9D8B030D-6E8A-4147-A177-3AD203B41FA5}">
                      <a16:colId xmlns:a16="http://schemas.microsoft.com/office/drawing/2014/main" val="1070094744"/>
                    </a:ext>
                  </a:extLst>
                </a:gridCol>
                <a:gridCol w="2428422">
                  <a:extLst>
                    <a:ext uri="{9D8B030D-6E8A-4147-A177-3AD203B41FA5}">
                      <a16:colId xmlns:a16="http://schemas.microsoft.com/office/drawing/2014/main" val="143944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FRACTURE TYPE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C1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C2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C3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8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GOOD AND EXCELLENT RESULTS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94%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100%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80%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10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THESE FRACTURES SHOULD BE OPERATED  ?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QUICKLY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IN ORDER TO AVOID EDEMA AND FIBROSIS -&gt; DIFFICULT OSTEOSYNTHESIS -&gt; BAD FUNCTIONNAL OUTCOME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IN OUR STUDY AVERAGE TIME WAS 24 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IN SOME CASES : POLY TRAUMA, DIFFICULT ANESTHESIA, IT EXCEEDS 24H.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4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 TOURNIQUET ?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28328-92D8-46DC-85A8-33E59635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770DCB-B533-46C1-AD7B-2162D7C18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does the posterior approach used have on the final postoperative functional outcome?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approach should be used for which type of fracture?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establish a protocol for the choice of approach in order to standardize management?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STATISTIC RELATION BETWEEN USE OF TOURNIQUET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BAD FUNCTIONNAL RESULT.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BUT 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TIME  MORE THAN 120 MIN -&gt; NEUROLOGIC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APPRAOCH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OLECRANOTOMY 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SOME AUTHORS -&gt; GOLD STANDARD -&gt; GOOD EXPOSURE -&gt; GOOD EPIPHYSEAL RECONSTRUCTION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PSEUDARTHROSIS RISK !!!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DISCOMFORT +++</a:t>
            </a:r>
          </a:p>
        </p:txBody>
      </p:sp>
    </p:spTree>
    <p:extLst>
      <p:ext uri="{BB962C8B-B14F-4D97-AF65-F5344CB8AC3E}">
        <p14:creationId xmlns:p14="http://schemas.microsoft.com/office/powerpoint/2010/main" val="24503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/ TRANSTRICIPITAL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BY BRYAN AND MORRAY FOR ARTHROPLASTY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ALLOWS GOOD EXPOSURE FOR C1 AND SOME C2.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MOBILIZATION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MUSCLE STRENTGH : TRANS &gt; PARA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FEW STUDIES ABOUT THESE APPROACHES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09" y="2913016"/>
            <a:ext cx="5735103" cy="3368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1690688"/>
            <a:ext cx="7800975" cy="17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43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08C54-AEC2-4603-9AE6-D316075E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" y="992142"/>
            <a:ext cx="10515600" cy="1325563"/>
          </a:xfrm>
        </p:spPr>
        <p:txBody>
          <a:bodyPr>
            <a:norm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FEW STUDIES ABOUT THESE APPROACHES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28" name="Tableau 28">
            <a:extLst>
              <a:ext uri="{FF2B5EF4-FFF2-40B4-BE49-F238E27FC236}">
                <a16:creationId xmlns:a16="http://schemas.microsoft.com/office/drawing/2014/main" id="{985E4A7C-7526-4008-9D8A-C1DDA7527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427005"/>
              </p:ext>
            </p:extLst>
          </p:nvPr>
        </p:nvGraphicFramePr>
        <p:xfrm>
          <a:off x="681445" y="2060756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835735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94515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fractures operated on via the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paratricipital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transtricipital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approaches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4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Mohsni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946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Pajarinen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62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Allende 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9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Our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77536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45029" y="4820194"/>
            <a:ext cx="9927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ALWAYS </a:t>
            </a:r>
            <a:r>
              <a:rPr lang="fr-FR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 50 %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CONFIRMES THAT PARA / TRANS TRICIPITAL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ARE UNDERUSED THAN OLECRANOTOMY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OF SYNTHESIS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697" y="155130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AUTHORS :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R.Gupta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Allende,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S.Andrew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Bégué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recommanded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by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180 °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biomechanically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stable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MUST BE AS SHORT AS POSSIBLE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STUDY : 93 % ( 21 DAYS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AUTHORS 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(Gupta,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Pajarinen</a:t>
            </a:r>
            <a:r>
              <a:rPr lang="fr-F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Allende, </a:t>
            </a:r>
            <a:r>
              <a:rPr lang="fr-F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Ozer</a:t>
            </a: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 RECOMMAND</a:t>
            </a:r>
          </a:p>
          <a:p>
            <a:pPr marL="0" indent="0">
              <a:buNone/>
            </a:pPr>
            <a:r>
              <a:rPr lang="fr-F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EARLY  ASSISTED ACTIVE MOBILIZATION</a:t>
            </a:r>
            <a:endParaRPr lang="fr-F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CAA12-DAA4-48A8-A1C4-D63BD6B5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52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Functional outcomes in complicated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pseudarthrosis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fractures of the olecranon: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B243BE2-469B-4EB6-9F05-B870C4FD6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599116"/>
              </p:ext>
            </p:extLst>
          </p:nvPr>
        </p:nvGraphicFramePr>
        <p:xfrm>
          <a:off x="929640" y="1573122"/>
          <a:ext cx="5677535" cy="33096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51585">
                  <a:extLst>
                    <a:ext uri="{9D8B030D-6E8A-4147-A177-3AD203B41FA5}">
                      <a16:colId xmlns:a16="http://schemas.microsoft.com/office/drawing/2014/main" val="640959476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3496891924"/>
                    </a:ext>
                  </a:extLst>
                </a:gridCol>
                <a:gridCol w="1033145">
                  <a:extLst>
                    <a:ext uri="{9D8B030D-6E8A-4147-A177-3AD203B41FA5}">
                      <a16:colId xmlns:a16="http://schemas.microsoft.com/office/drawing/2014/main" val="3726922343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1337301345"/>
                    </a:ext>
                  </a:extLst>
                </a:gridCol>
              </a:tblGrid>
              <a:tr h="630555">
                <a:tc>
                  <a:txBody>
                    <a:bodyPr/>
                    <a:lstStyle/>
                    <a:p>
                      <a:pPr marL="98425" marR="85090" algn="ctr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fr-FR" sz="1000" b="1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fr-FR" sz="1000" b="1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fracture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970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Surgical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revision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142875" indent="-32385" algn="l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r>
                        <a:rPr lang="fr-FR" sz="1000" b="1" spc="-28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r>
                        <a:rPr lang="fr-FR" sz="1000" b="1" spc="-1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Score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6794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Final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functional</a:t>
                      </a: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546553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97155" marR="8509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970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43243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6794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7971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7155" marR="8509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716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4324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6731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8506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marL="97155" marR="8509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1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716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4324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6794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7020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97155" marR="8509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970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4324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6794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178459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marL="97155" marR="8509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970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4324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6794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GOOD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0564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97155" marR="8509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3970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35610" marR="4324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6794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0913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858000" y="1802674"/>
            <a:ext cx="482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CASES OF C1 FRACTURES ARE COMPLICATED BY PSEUDARTHROSIS !!!! CAN BE AVOIDABLE BY OTHER APPRAOCHES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12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functional outcomes according to Mayo Clinic score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56" y="1482021"/>
            <a:ext cx="5278755" cy="2190122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759" y="1219720"/>
            <a:ext cx="4622074" cy="27147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004" y="3463476"/>
            <a:ext cx="7435759" cy="31930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75657" y="4336869"/>
            <a:ext cx="67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D190B-DB06-4E5A-A88A-418E2E06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Different functional outcomes according to Mayo Clinic score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CAE58A2-0F22-4FA2-8906-0CED1D7B5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023575"/>
              </p:ext>
            </p:extLst>
          </p:nvPr>
        </p:nvGraphicFramePr>
        <p:xfrm>
          <a:off x="966651" y="2181496"/>
          <a:ext cx="5850346" cy="19742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87896">
                  <a:extLst>
                    <a:ext uri="{9D8B030D-6E8A-4147-A177-3AD203B41FA5}">
                      <a16:colId xmlns:a16="http://schemas.microsoft.com/office/drawing/2014/main" val="297948188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3731672150"/>
                    </a:ext>
                  </a:extLst>
                </a:gridCol>
                <a:gridCol w="1556385">
                  <a:extLst>
                    <a:ext uri="{9D8B030D-6E8A-4147-A177-3AD203B41FA5}">
                      <a16:colId xmlns:a16="http://schemas.microsoft.com/office/drawing/2014/main" val="2887789621"/>
                    </a:ext>
                  </a:extLst>
                </a:gridCol>
                <a:gridCol w="1464945">
                  <a:extLst>
                    <a:ext uri="{9D8B030D-6E8A-4147-A177-3AD203B41FA5}">
                      <a16:colId xmlns:a16="http://schemas.microsoft.com/office/drawing/2014/main" val="550381458"/>
                    </a:ext>
                  </a:extLst>
                </a:gridCol>
              </a:tblGrid>
              <a:tr h="601050">
                <a:tc>
                  <a:txBody>
                    <a:bodyPr/>
                    <a:lstStyle/>
                    <a:p>
                      <a:pPr marL="274955" marR="29718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Auteur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3558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fr-FR" sz="1000" b="1" spc="-2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used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4830" marR="146050" indent="-297180" algn="l">
                        <a:lnSpc>
                          <a:spcPct val="15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Excellent and good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153670" indent="-297180" algn="l">
                        <a:lnSpc>
                          <a:spcPct val="15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Medium and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28354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marL="274955" marR="297815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Chen</a:t>
                      </a:r>
                      <a:r>
                        <a:rPr lang="fr-FR" sz="1000" b="1" spc="-2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33680" algn="ct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r>
                        <a:rPr lang="fr-FR" sz="1000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1035" algn="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3575" algn="r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12265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274955" marR="29781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Fernandez</a:t>
                      </a:r>
                      <a:r>
                        <a:rPr lang="fr-FR" sz="1000" b="1" spc="-2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3368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r>
                        <a:rPr lang="fr-FR" sz="1000" spc="-1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103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659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337659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274955" marR="29654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Allende</a:t>
                      </a:r>
                      <a:r>
                        <a:rPr lang="fr-FR" sz="1000" b="1" spc="-1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3368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r>
                        <a:rPr lang="fr-FR" sz="1000" spc="-15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1035" algn="r">
                        <a:spcBef>
                          <a:spcPts val="390"/>
                        </a:spcBef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6595" algn="r">
                        <a:spcBef>
                          <a:spcPts val="390"/>
                        </a:spcBef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09287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274955" marR="29527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Our study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9085" marR="23368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Mayo</a:t>
                      </a:r>
                      <a:r>
                        <a:rPr lang="fr-FR" sz="1000" spc="-1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6103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fr-FR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96595" algn="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1622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87F4F09-0592-40C1-8626-F78413330A5A}"/>
              </a:ext>
            </a:extLst>
          </p:cNvPr>
          <p:cNvSpPr txBox="1"/>
          <p:nvPr/>
        </p:nvSpPr>
        <p:spPr>
          <a:xfrm>
            <a:off x="3360420" y="5307489"/>
            <a:ext cx="6092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147016" y="2568470"/>
            <a:ext cx="461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ALTHOUGH DIFFERENCE OF INCLUSION CRITERIA IN THESE DIFFERENT STUDIES, WE NOTICE THAT PROGNOSIS  IS IMPROVED BY RAPID MANAGEMENT.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8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op ROM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smtClean="0"/>
              <a:t>72 % OF OUR PATIENTS HAVE A ROM [ 50°, 100°]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ROM ARE SIMILAR FOR ALL TYPES OF FRACTURES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SIMILAR ROM FOR DIFFERENT APPROACHES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THE FUNCTIONNAL OUTCOME DEPENDS ON : AGE,BONE QUALITY,FRACTURE TYPE,SURGICAL TECHNIQUE AND APPRAOCH.</a:t>
            </a:r>
          </a:p>
        </p:txBody>
      </p:sp>
    </p:spTree>
    <p:extLst>
      <p:ext uri="{BB962C8B-B14F-4D97-AF65-F5344CB8AC3E}">
        <p14:creationId xmlns:p14="http://schemas.microsoft.com/office/powerpoint/2010/main" val="8417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3A31C-5C10-4011-856E-66E941BA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fr-FR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1EE8BF-5CD3-411F-9ECC-04E2778E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91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study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2010 to 2018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patients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 condylar fractures of the elbow.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same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osteosynthesis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PLATES)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posterior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8AAA456-29F2-41D5-9D3A-335136FF5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39918"/>
              </p:ext>
            </p:extLst>
          </p:nvPr>
        </p:nvGraphicFramePr>
        <p:xfrm>
          <a:off x="2030278" y="3900831"/>
          <a:ext cx="812972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861">
                  <a:extLst>
                    <a:ext uri="{9D8B030D-6E8A-4147-A177-3AD203B41FA5}">
                      <a16:colId xmlns:a16="http://schemas.microsoft.com/office/drawing/2014/main" val="3106269057"/>
                    </a:ext>
                  </a:extLst>
                </a:gridCol>
                <a:gridCol w="4064861">
                  <a:extLst>
                    <a:ext uri="{9D8B030D-6E8A-4147-A177-3AD203B41FA5}">
                      <a16:colId xmlns:a16="http://schemas.microsoft.com/office/drawing/2014/main" val="3730156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INCLUSION CRITERIA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EXCLUSION</a:t>
                      </a:r>
                      <a:r>
                        <a:rPr lang="fr-FR" baseline="0" dirty="0" smtClean="0"/>
                        <a:t> CRITERIA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53290"/>
                  </a:ext>
                </a:extLst>
              </a:tr>
              <a:tr h="20093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over 15 years.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operated on via a posterior approach.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with osteosynthesis of both columns.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pre- and postoperative radiological work-up.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treated orthopedically.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treated with percutaneous pinning.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treated with external fixator.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Patients operated on using a non-posterior approach.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3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5824" y="3035328"/>
            <a:ext cx="9190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approach for which type of fracture?</a:t>
            </a:r>
            <a:endParaRPr lang="fr-FR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C9E37-84F8-454F-B62B-F86A1FA0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E4A8E-14B6-4C0C-AC86-E51FEFF0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noted better outcomes for C3-type fractures operated via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olecraniotomy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for those operated via extensor-preserving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and C2 fractures are simple, non-comminuted fractures, and can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treated via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transtricipital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paratricipital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approach,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complications of osteotomy.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3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these outcomes, we can say that the use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olecraniotomy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proved its worth for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 and C2 fractures with </a:t>
            </a:r>
            <a:endParaRPr lang="en-US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communition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9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3C474-5AE9-40EA-ACA7-F6A0118B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MESSAGE :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C6B52-8266-4C1E-9BE9-3BC147D0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the two columns of the humeral palette: GOLD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neurological risk: intraoperative ulnar nerve damage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approach used has a major influence on the functional outcome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measured by the Mayo Clinic score.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Olecranon osteotomy is still considered to be the gold standard,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exposure.</a:t>
            </a:r>
          </a:p>
        </p:txBody>
      </p:sp>
    </p:spTree>
    <p:extLst>
      <p:ext uri="{BB962C8B-B14F-4D97-AF65-F5344CB8AC3E}">
        <p14:creationId xmlns:p14="http://schemas.microsoft.com/office/powerpoint/2010/main" val="24352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B24F1-BB9D-47E2-9B78-DB257F10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67B2BF-2BAB-4CC1-B462-5B4FAAF0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transolecranial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approach should be reserved for complex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comminuted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 or C2 fractures.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paratricipital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transtricipital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advantage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preserving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continuity of the extensor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transtricipital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always be tried in the case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485990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6116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9197" y="8569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STARTED BY ANATOMICAL DATA COLLECTION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SIDE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SIDE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BACKGROUND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 OF OCCURANCE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DATA COLLECTION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SKIN LESION : GUSTILO AND ANDERSON CLASSIFICATION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LESION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LOCAL LESIONS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STAGED UPPER LIMB TRAUMA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TRAUMA(THORACIQ,CRANIAL,ABDOMINAL..)</a:t>
            </a:r>
          </a:p>
        </p:txBody>
      </p:sp>
    </p:spTree>
    <p:extLst>
      <p:ext uri="{BB962C8B-B14F-4D97-AF65-F5344CB8AC3E}">
        <p14:creationId xmlns:p14="http://schemas.microsoft.com/office/powerpoint/2010/main" val="3230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RADIOLOGY DATA COLLECTION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CLASSIFICATION BY MULLER AND ALLGOWER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356413"/>
            <a:ext cx="6387465" cy="23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DATA :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TIME 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TYPE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OF ANESTHESIA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TOURNIQUET USE ?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NEUROLYSIS AND TRANSPOSITION</a:t>
            </a:r>
          </a:p>
          <a:p>
            <a:pPr marL="0" indent="0">
              <a:buNone/>
            </a:pP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1617</Words>
  <Application>Microsoft Office PowerPoint</Application>
  <PresentationFormat>Grand écran</PresentationFormat>
  <Paragraphs>495</Paragraphs>
  <Slides>57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65" baseType="lpstr">
      <vt:lpstr>!SEVRA</vt:lpstr>
      <vt:lpstr>Arial</vt:lpstr>
      <vt:lpstr>Calibri</vt:lpstr>
      <vt:lpstr>Calibri Light</vt:lpstr>
      <vt:lpstr>Tahoma</vt:lpstr>
      <vt:lpstr>Times New Roman</vt:lpstr>
      <vt:lpstr>Wingdings</vt:lpstr>
      <vt:lpstr>Thème Office</vt:lpstr>
      <vt:lpstr>The supra and intercondylar elbow fractures: which posterior surgical approach to which type of fracture? </vt:lpstr>
      <vt:lpstr>INTRODUCTION</vt:lpstr>
      <vt:lpstr>Présentation PowerPoint</vt:lpstr>
      <vt:lpstr>PURPOSE</vt:lpstr>
      <vt:lpstr>METHODS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           PARATRICIPITAL</vt:lpstr>
      <vt:lpstr>Présentation PowerPoint</vt:lpstr>
      <vt:lpstr>POST OPERATIVE DATA</vt:lpstr>
      <vt:lpstr>FUNCTIONNAL OUTCOME VIA MAYO CLINIC SCORE</vt:lpstr>
      <vt:lpstr>RESULTS</vt:lpstr>
      <vt:lpstr>Présentation PowerPoint</vt:lpstr>
      <vt:lpstr>SKIN LESION</vt:lpstr>
      <vt:lpstr>Présentation PowerPoint</vt:lpstr>
      <vt:lpstr>Présentation PowerPoint</vt:lpstr>
      <vt:lpstr>Présentation PowerPoint</vt:lpstr>
      <vt:lpstr>IMMOBILIZATION</vt:lpstr>
      <vt:lpstr>COMPLICATIONS</vt:lpstr>
      <vt:lpstr>Présentation PowerPoint</vt:lpstr>
      <vt:lpstr>Présentation PowerPoint</vt:lpstr>
      <vt:lpstr>Présentation PowerPoint</vt:lpstr>
      <vt:lpstr>MAYO CLINIC SCORE POST OP</vt:lpstr>
      <vt:lpstr>RESULTS DEPENDING ON FRACTURE TYPE</vt:lpstr>
      <vt:lpstr>MAYO CLINIC SCORE DEPENDING ON FRACTURE TYPE </vt:lpstr>
      <vt:lpstr>Mobility sectors affected by the approach used</vt:lpstr>
      <vt:lpstr>Approach and Mayo Clinic score  </vt:lpstr>
      <vt:lpstr>GLOBAL FINDINGS</vt:lpstr>
      <vt:lpstr>DISCUSSION </vt:lpstr>
      <vt:lpstr>Présentation PowerPoint</vt:lpstr>
      <vt:lpstr>Muller and Allgower's AO classification according to different studies</vt:lpstr>
      <vt:lpstr>Muller and Allgower's AO classification according to different studies</vt:lpstr>
      <vt:lpstr>Muller and Allgower's AO classification according to different studies </vt:lpstr>
      <vt:lpstr>Présentation PowerPoint</vt:lpstr>
      <vt:lpstr>Présentation PowerPoint</vt:lpstr>
      <vt:lpstr>Présentation PowerPoint</vt:lpstr>
      <vt:lpstr>Présentation PowerPoint</vt:lpstr>
      <vt:lpstr>SURGICAL APPRAOCH</vt:lpstr>
      <vt:lpstr>Présentation PowerPoint</vt:lpstr>
      <vt:lpstr>WE FOUND FEW STUDIES ABOUT THESE APPROACHES</vt:lpstr>
      <vt:lpstr>WE FOUND FEW STUDIES ABOUT THESE APPROACHES </vt:lpstr>
      <vt:lpstr>TYPE OF SYNTHESIS</vt:lpstr>
      <vt:lpstr>Functional outcomes in complicated pseudarthrosis fractures of the olecranon: </vt:lpstr>
      <vt:lpstr>Different functional outcomes according to Mayo Clinic score</vt:lpstr>
      <vt:lpstr>Different functional outcomes according to Mayo Clinic score </vt:lpstr>
      <vt:lpstr>Post op ROM</vt:lpstr>
      <vt:lpstr>Présentation PowerPoint</vt:lpstr>
      <vt:lpstr>Présentation PowerPoint</vt:lpstr>
      <vt:lpstr>Présentation PowerPoint</vt:lpstr>
      <vt:lpstr>Présentation PowerPoint</vt:lpstr>
      <vt:lpstr>TAKE HOME MESSAGE :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supra and intercondylar elbow fractures: which posterior surgical approach to which type of fracture? </dc:title>
  <dc:creator>zaafouri akram</dc:creator>
  <cp:lastModifiedBy>user1</cp:lastModifiedBy>
  <cp:revision>89</cp:revision>
  <dcterms:created xsi:type="dcterms:W3CDTF">2023-11-26T13:36:15Z</dcterms:created>
  <dcterms:modified xsi:type="dcterms:W3CDTF">2023-12-24T11:57:05Z</dcterms:modified>
</cp:coreProperties>
</file>